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0" r:id="rId4"/>
    <p:sldMasterId id="214748368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Roboto Black"/>
      <p:bold r:id="rId45"/>
      <p:boldItalic r:id="rId46"/>
    </p:embeddedFont>
    <p:embeddedFont>
      <p:font typeface="Roboto"/>
      <p:regular r:id="rId47"/>
      <p:bold r:id="rId48"/>
      <p:italic r:id="rId49"/>
      <p:boldItalic r:id="rId50"/>
    </p:embeddedFont>
    <p:embeddedFont>
      <p:font typeface="Roboto Medium"/>
      <p:regular r:id="rId51"/>
      <p:bold r:id="rId52"/>
      <p:italic r:id="rId53"/>
      <p:boldItalic r:id="rId54"/>
    </p:embeddedFont>
    <p:embeddedFont>
      <p:font typeface="Roboto Light"/>
      <p:regular r:id="rId55"/>
      <p:bold r:id="rId56"/>
      <p:italic r:id="rId57"/>
      <p:boldItalic r:id="rId58"/>
    </p:embeddedFont>
    <p:embeddedFont>
      <p:font typeface="Gill Sans"/>
      <p:regular r:id="rId59"/>
      <p:bold r:id="rId60"/>
    </p:embeddedFont>
    <p:embeddedFont>
      <p:font typeface="Century Gothic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RobotoBlack-boldItalic.fntdata"/><Relationship Id="rId45" Type="http://schemas.openxmlformats.org/officeDocument/2006/relationships/font" Target="fonts/RobotoBlack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oboto-bold.fntdata"/><Relationship Id="rId47" Type="http://schemas.openxmlformats.org/officeDocument/2006/relationships/font" Target="fonts/Roboto-regular.fntdata"/><Relationship Id="rId49" Type="http://schemas.openxmlformats.org/officeDocument/2006/relationships/font" Target="fonts/Robo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CenturyGothic-bold.fntdata"/><Relationship Id="rId61" Type="http://schemas.openxmlformats.org/officeDocument/2006/relationships/font" Target="fonts/CenturyGothic-regular.fntdata"/><Relationship Id="rId20" Type="http://schemas.openxmlformats.org/officeDocument/2006/relationships/slide" Target="slides/slide14.xml"/><Relationship Id="rId64" Type="http://schemas.openxmlformats.org/officeDocument/2006/relationships/font" Target="fonts/CenturyGothic-boldItalic.fntdata"/><Relationship Id="rId63" Type="http://schemas.openxmlformats.org/officeDocument/2006/relationships/font" Target="fonts/CenturyGothic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GillSans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Medium-regular.fntdata"/><Relationship Id="rId50" Type="http://schemas.openxmlformats.org/officeDocument/2006/relationships/font" Target="fonts/Roboto-boldItalic.fntdata"/><Relationship Id="rId53" Type="http://schemas.openxmlformats.org/officeDocument/2006/relationships/font" Target="fonts/RobotoMedium-italic.fntdata"/><Relationship Id="rId52" Type="http://schemas.openxmlformats.org/officeDocument/2006/relationships/font" Target="fonts/RobotoMedium-bold.fntdata"/><Relationship Id="rId11" Type="http://schemas.openxmlformats.org/officeDocument/2006/relationships/slide" Target="slides/slide5.xml"/><Relationship Id="rId55" Type="http://schemas.openxmlformats.org/officeDocument/2006/relationships/font" Target="fonts/RobotoLight-regular.fntdata"/><Relationship Id="rId10" Type="http://schemas.openxmlformats.org/officeDocument/2006/relationships/slide" Target="slides/slide4.xml"/><Relationship Id="rId54" Type="http://schemas.openxmlformats.org/officeDocument/2006/relationships/font" Target="fonts/RobotoMedium-boldItalic.fntdata"/><Relationship Id="rId13" Type="http://schemas.openxmlformats.org/officeDocument/2006/relationships/slide" Target="slides/slide7.xml"/><Relationship Id="rId57" Type="http://schemas.openxmlformats.org/officeDocument/2006/relationships/font" Target="fonts/RobotoLight-italic.fntdata"/><Relationship Id="rId12" Type="http://schemas.openxmlformats.org/officeDocument/2006/relationships/slide" Target="slides/slide6.xml"/><Relationship Id="rId56" Type="http://schemas.openxmlformats.org/officeDocument/2006/relationships/font" Target="fonts/RobotoLight-bold.fntdata"/><Relationship Id="rId15" Type="http://schemas.openxmlformats.org/officeDocument/2006/relationships/slide" Target="slides/slide9.xml"/><Relationship Id="rId59" Type="http://schemas.openxmlformats.org/officeDocument/2006/relationships/font" Target="fonts/GillSans-regular.fntdata"/><Relationship Id="rId14" Type="http://schemas.openxmlformats.org/officeDocument/2006/relationships/slide" Target="slides/slide8.xml"/><Relationship Id="rId58" Type="http://schemas.openxmlformats.org/officeDocument/2006/relationships/font" Target="fonts/RobotoLight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png>
</file>

<file path=ppt/media/image49.png>
</file>

<file path=ppt/media/image5.jpg>
</file>

<file path=ppt/media/image50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nngroup.com/articles/intelligent-assistants-poor-usability-high-adoption/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nngroup.com/articles/intelligent-assistants-poor-usability-high-adoption/" TargetMode="Externa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ntopia.digital/articles/voice-assistants-only-accessible-for-some/" TargetMode="Externa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62bd20774_14_1888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562bd20774_14_1888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62bd20774_32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62bd20774_32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562bd20774_32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562bd20774_3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62bd20774_2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62bd20774_2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62bd20774_3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62bd20774_3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62bd20774_3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62bd20774_3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62bd20774_3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62bd20774_3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62bd20774_3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62bd20774_3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562bd20774_3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562bd20774_3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62bd20774_3_6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to go through the User Experience side of our work. We’ll break this down into 3 categories and I’ll take us through the first section: </a:t>
            </a:r>
            <a:r>
              <a:rPr b="1" lang="en"/>
              <a:t>who we are designing for</a:t>
            </a:r>
            <a:r>
              <a:rPr lang="en"/>
              <a:t>. </a:t>
            </a:r>
            <a:endParaRPr/>
          </a:p>
        </p:txBody>
      </p:sp>
      <p:sp>
        <p:nvSpPr>
          <p:cNvPr id="345" name="Google Shape;345;g562bd20774_3_6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562bd20774_3_18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Our research has found that people use voice assistants for basic functions, such as “Whats the weather?” “Alexa when will spring come?”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We found that *currently* people rarely download Alexa skills.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People have to repeat themselves. An example one person we tested with explained that they have to repeat themselves 30% of the time. </a:t>
            </a:r>
            <a:endParaRPr/>
          </a:p>
        </p:txBody>
      </p:sp>
      <p:sp>
        <p:nvSpPr>
          <p:cNvPr id="360" name="Google Shape;360;g562bd20774_3_18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62bd20774_10_23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562bd20774_10_23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562bd20774_3_55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People share their voice assistant.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Some people feel awkward using voice assistants in public. Not a common thing to use voice assistants yet. I agree it is </a:t>
            </a:r>
            <a:r>
              <a:rPr lang="en"/>
              <a:t>embarrassing.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 Many people use voice assistants while doing other things, such as working with their hands, such as cooking or driving.</a:t>
            </a:r>
            <a:endParaRPr/>
          </a:p>
        </p:txBody>
      </p:sp>
      <p:sp>
        <p:nvSpPr>
          <p:cNvPr id="370" name="Google Shape;370;g562bd20774_3_55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62bd20774_27_20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https://www.nngroup.com/articles/intelligent-assistants-poor-usability-high-adoption/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 Funny enough, voice assistants have poor usability, but high adoption. Heres a breakdown of some of the most common activities.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562bd20774_27_20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562bd20774_27_32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https://www.nngroup.com/articles/intelligent-assistants-poor-usability-high-adoption/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 And based on the tasks people are using voice assistants for, the majority of Alexa skills are single-action. “Whats the weather”. </a:t>
            </a:r>
            <a:endParaRPr/>
          </a:p>
        </p:txBody>
      </p:sp>
      <p:sp>
        <p:nvSpPr>
          <p:cNvPr id="390" name="Google Shape;390;g562bd20774_27_32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562bd20774_3_46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I’ll go through how people access vehicle recall information.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 As you might expect, people generally don’t seek out recall information. People mentioned that they might look into recalls if they heard about it on the news or on social media.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 Generally, they wait until they recieve a letter from the manufacturer.</a:t>
            </a:r>
            <a:endParaRPr/>
          </a:p>
        </p:txBody>
      </p:sp>
      <p:sp>
        <p:nvSpPr>
          <p:cNvPr id="400" name="Google Shape;400;g562bd20774_3_46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562bd20774_3_67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http://intopia.digital/articles/voice-assistants-only-accessible-for-some/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I’ll go through the accessibility side of things.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12. Some opportunities we found were with people with </a:t>
            </a:r>
            <a:endParaRPr/>
          </a:p>
        </p:txBody>
      </p:sp>
      <p:sp>
        <p:nvSpPr>
          <p:cNvPr id="410" name="Google Shape;410;g562bd20774_3_67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562bd20774_3_78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g562bd20774_3_78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562bd20774_3_124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g562bd20774_3_124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562bd20774_3_87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g562bd20774_3_87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562bd20774_3_96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google.com/search?q=student+cartoon&amp;client=firefox-b-ab&amp;tbm=isch&amp;source=iu&amp;ictx=1&amp;fir=sDx4RyGMfXuVjM%253A%252CMY9DJN1vcSTf4M%252C_&amp;vet=1&amp;usg=AI4_-kTxZq9w_vlccnUN7_lx8agz9m8euw&amp;sa=X&amp;ved=2ahUKEwj7hZjtisbhAhUMM6wKHfeUDfsQ9QEwBnoECAYQEA#imgrc=sDx4RyGMfXuVjM:</a:t>
            </a:r>
            <a:endParaRPr/>
          </a:p>
        </p:txBody>
      </p:sp>
      <p:sp>
        <p:nvSpPr>
          <p:cNvPr id="457" name="Google Shape;457;g562bd20774_3_96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62bd20774_23_1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/>
              <a:t>https://developer.amazon.com/docs/custom-skills/speech-synthesis-markup-language-ssml-reference.html#ssml-supported</a:t>
            </a:r>
            <a:endParaRPr/>
          </a:p>
        </p:txBody>
      </p:sp>
      <p:sp>
        <p:nvSpPr>
          <p:cNvPr id="467" name="Google Shape;467;g562bd20774_23_1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62bd20774_16_226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562bd20774_16_226:notes"/>
          <p:cNvSpPr/>
          <p:nvPr>
            <p:ph idx="2" type="sldImg"/>
          </p:nvPr>
        </p:nvSpPr>
        <p:spPr>
          <a:xfrm>
            <a:off x="398397" y="686112"/>
            <a:ext cx="6061207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562bd20774_27_83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562bd20774_27_83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62bd20774_3_105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g562bd20774_3_105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562bd20774_27_43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g562bd20774_27_43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562bd20774_3_114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https://medium.com/big-design-magazine/five-ways-to-perform-rapid-usability-testing-faster-7b9a8f3b2897</a:t>
            </a:r>
            <a:endParaRPr/>
          </a:p>
        </p:txBody>
      </p:sp>
      <p:sp>
        <p:nvSpPr>
          <p:cNvPr id="516" name="Google Shape;516;g562bd20774_3_114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562bd20774_27_58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https://medium.com/big-design-magazine/five-ways-to-perform-rapid-usability-testing-faster-7b9a8f3b2897</a:t>
            </a:r>
            <a:endParaRPr/>
          </a:p>
        </p:txBody>
      </p:sp>
      <p:sp>
        <p:nvSpPr>
          <p:cNvPr id="527" name="Google Shape;527;g562bd20774_27_58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562bd20774_27_70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https://medium.com/big-design-magazine/five-ways-to-perform-rapid-usability-testing-faster-7b9a8f3b2897</a:t>
            </a:r>
            <a:endParaRPr/>
          </a:p>
        </p:txBody>
      </p:sp>
      <p:sp>
        <p:nvSpPr>
          <p:cNvPr id="539" name="Google Shape;539;g562bd20774_27_70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562bd20774_4_8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https://medium.com/big-design-magazine/five-ways-to-perform-rapid-usability-testing-faster-7b9a8f3b2897</a:t>
            </a:r>
            <a:endParaRPr/>
          </a:p>
        </p:txBody>
      </p:sp>
      <p:sp>
        <p:nvSpPr>
          <p:cNvPr id="549" name="Google Shape;549;g562bd20774_4_8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562bd20774_16_356:notes"/>
          <p:cNvSpPr/>
          <p:nvPr>
            <p:ph idx="2" type="sldImg"/>
          </p:nvPr>
        </p:nvSpPr>
        <p:spPr>
          <a:xfrm>
            <a:off x="398397" y="686112"/>
            <a:ext cx="6061207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8" name="Google Shape;558;g562bd20774_16_356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50" lIns="91275" spcFirstLastPara="1" rIns="91275" wrap="square" tIns="45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59" name="Google Shape;559;g562bd20774_16_356:notes"/>
          <p:cNvSpPr txBox="1"/>
          <p:nvPr>
            <p:ph idx="12" type="sldNum"/>
          </p:nvPr>
        </p:nvSpPr>
        <p:spPr>
          <a:xfrm>
            <a:off x="3884614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650" lIns="91275" spcFirstLastPara="1" rIns="91275" wrap="square" tIns="456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562bd20774_16_347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g562bd20774_16_347:notes"/>
          <p:cNvSpPr/>
          <p:nvPr>
            <p:ph idx="2" type="sldImg"/>
          </p:nvPr>
        </p:nvSpPr>
        <p:spPr>
          <a:xfrm>
            <a:off x="398397" y="686112"/>
            <a:ext cx="6061207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62bd20774_38_9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562bd20774_38_9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62bd20774_4_23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562bd20774_4_23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62bd20774_16_204:notes"/>
          <p:cNvSpPr/>
          <p:nvPr>
            <p:ph idx="2" type="sldImg"/>
          </p:nvPr>
        </p:nvSpPr>
        <p:spPr>
          <a:xfrm>
            <a:off x="398397" y="686112"/>
            <a:ext cx="6061207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562bd20774_16_204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50" lIns="91275" spcFirstLastPara="1" rIns="91275" wrap="square" tIns="45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Ray Hession, AWS Public Sector, Canada</a:t>
            </a:r>
            <a:endParaRPr sz="1400"/>
          </a:p>
        </p:txBody>
      </p:sp>
      <p:sp>
        <p:nvSpPr>
          <p:cNvPr id="246" name="Google Shape;246;g562bd20774_16_204:notes"/>
          <p:cNvSpPr txBox="1"/>
          <p:nvPr>
            <p:ph idx="12" type="sldNum"/>
          </p:nvPr>
        </p:nvSpPr>
        <p:spPr>
          <a:xfrm>
            <a:off x="3884614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650" lIns="91275" spcFirstLastPara="1" rIns="91275" wrap="square" tIns="456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62bd20774_38_18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562bd20774_38_18:notes"/>
          <p:cNvSpPr/>
          <p:nvPr>
            <p:ph idx="2" type="sldImg"/>
          </p:nvPr>
        </p:nvSpPr>
        <p:spPr>
          <a:xfrm>
            <a:off x="398397" y="686112"/>
            <a:ext cx="6061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62bd20774_16_220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562bd20774_16_220:notes"/>
          <p:cNvSpPr/>
          <p:nvPr>
            <p:ph idx="2" type="sldImg"/>
          </p:nvPr>
        </p:nvSpPr>
        <p:spPr>
          <a:xfrm>
            <a:off x="398397" y="686112"/>
            <a:ext cx="6061207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62bd20774_16_258:notes"/>
          <p:cNvSpPr txBox="1"/>
          <p:nvPr>
            <p:ph idx="1" type="body"/>
          </p:nvPr>
        </p:nvSpPr>
        <p:spPr>
          <a:xfrm>
            <a:off x="685800" y="4343401"/>
            <a:ext cx="5486400" cy="4114800"/>
          </a:xfrm>
          <a:prstGeom prst="rect">
            <a:avLst/>
          </a:prstGeom>
        </p:spPr>
        <p:txBody>
          <a:bodyPr anchorCtr="0" anchor="t" bIns="89450" lIns="89450" spcFirstLastPara="1" rIns="89450" wrap="square" tIns="89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562bd20774_16_258:notes"/>
          <p:cNvSpPr/>
          <p:nvPr>
            <p:ph idx="2" type="sldImg"/>
          </p:nvPr>
        </p:nvSpPr>
        <p:spPr>
          <a:xfrm>
            <a:off x="398397" y="686112"/>
            <a:ext cx="6061207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jpg"/><Relationship Id="rId4" Type="http://schemas.openxmlformats.org/officeDocument/2006/relationships/image" Target="../media/image3.jpg"/><Relationship Id="rId5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6.jpg"/><Relationship Id="rId4" Type="http://schemas.openxmlformats.org/officeDocument/2006/relationships/image" Target="../media/image11.jpg"/><Relationship Id="rId5" Type="http://schemas.openxmlformats.org/officeDocument/2006/relationships/image" Target="../media/image9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Relationship Id="rId3" Type="http://schemas.openxmlformats.org/officeDocument/2006/relationships/image" Target="../media/image1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2.jpg"/><Relationship Id="rId4" Type="http://schemas.openxmlformats.org/officeDocument/2006/relationships/image" Target="../media/image15.jpg"/><Relationship Id="rId5" Type="http://schemas.openxmlformats.org/officeDocument/2006/relationships/image" Target="../media/image13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Relationship Id="rId3" Type="http://schemas.openxmlformats.org/officeDocument/2006/relationships/image" Target="../media/image6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Relationship Id="rId3" Type="http://schemas.openxmlformats.org/officeDocument/2006/relationships/image" Target="../media/image14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half image">
  <p:cSld name="Title Slide half imag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1" y="1"/>
            <a:ext cx="914400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anda-wordmark.png"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3349" y="4720829"/>
            <a:ext cx="968375" cy="2786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" name="Google Shape;53;p13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4694296" y="565150"/>
            <a:ext cx="3992504" cy="40774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2600"/>
              <a:buNone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type="ctrTitle"/>
          </p:nvPr>
        </p:nvSpPr>
        <p:spPr>
          <a:xfrm>
            <a:off x="487969" y="565151"/>
            <a:ext cx="3792400" cy="17821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40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2" type="subTitle"/>
          </p:nvPr>
        </p:nvSpPr>
        <p:spPr>
          <a:xfrm>
            <a:off x="487969" y="2502562"/>
            <a:ext cx="3792401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i="0" sz="24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4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363" y="2423541"/>
            <a:ext cx="3827556" cy="342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OA-55_CRC-EN.jpg" id="59" name="Google Shape;5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7970" y="252348"/>
            <a:ext cx="2969605" cy="311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rclogocombo.jpg" id="60" name="Google Shape;60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96176" y="252349"/>
            <a:ext cx="1190624" cy="291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62" name="Google Shape;6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4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4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36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457200" y="1077517"/>
            <a:ext cx="8229600" cy="3517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93700" lvl="0" marL="457200" algn="l">
              <a:spcBef>
                <a:spcPts val="52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Arial"/>
              <a:buChar char="•"/>
              <a:defRPr b="0" i="0" sz="26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  <a:defRPr b="0" i="0" sz="24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68300" lvl="2" marL="1371600" algn="l">
              <a:spcBef>
                <a:spcPts val="440"/>
              </a:spcBef>
              <a:spcAft>
                <a:spcPts val="0"/>
              </a:spcAft>
              <a:buClr>
                <a:srgbClr val="595959"/>
              </a:buClr>
              <a:buSzPts val="2200"/>
              <a:buFont typeface="Arial"/>
              <a:buChar char="•"/>
              <a:defRPr b="0" i="0" sz="22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  <a:defRPr b="0" i="0" sz="20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b="0" i="0"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68" name="Google Shape;6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15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" name="Google Shape;70;p15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6pPr>
            <a:lvl7pPr indent="-342900" lvl="6" marL="32004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/>
            </a:lvl7pPr>
            <a:lvl8pPr indent="-342900" lvl="7" marL="36576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/>
            </a:lvl8pPr>
            <a:lvl9pPr indent="-342900" lvl="8" marL="411480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 sz="1800"/>
            </a:lvl9pPr>
          </a:lstStyle>
          <a:p/>
        </p:txBody>
      </p:sp>
      <p:sp>
        <p:nvSpPr>
          <p:cNvPr id="72" name="Google Shape;72;p15"/>
          <p:cNvSpPr txBox="1"/>
          <p:nvPr>
            <p:ph idx="2" type="body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6pPr>
            <a:lvl7pPr indent="-342900" lvl="6" marL="32004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/>
            </a:lvl7pPr>
            <a:lvl8pPr indent="-342900" lvl="7" marL="36576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/>
            </a:lvl8pPr>
            <a:lvl9pPr indent="-342900" lvl="8" marL="411480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 sz="1800"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Comparison">
  <p:cSld name="2_Comparis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75" name="Google Shape;7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/>
          <p:nvPr/>
        </p:nvSpPr>
        <p:spPr>
          <a:xfrm>
            <a:off x="1" y="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:\CMB_NEW\0400-Comms Svcs\480 - Publishing and Production\! IC brand TEMPLATES\FIPs\canada_2color.png" id="77" name="Google Shape;7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5776" y="1995686"/>
            <a:ext cx="4032449" cy="870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half image">
  <p:cSld name="Title Slide half image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/>
          <p:nvPr/>
        </p:nvSpPr>
        <p:spPr>
          <a:xfrm>
            <a:off x="1" y="1"/>
            <a:ext cx="914400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anda-wordmark.png" id="85" name="Google Shape;8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3349" y="4720829"/>
            <a:ext cx="968375" cy="2786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18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4694296" y="565150"/>
            <a:ext cx="3992504" cy="40774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2600"/>
              <a:buNone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type="ctrTitle"/>
          </p:nvPr>
        </p:nvSpPr>
        <p:spPr>
          <a:xfrm>
            <a:off x="487969" y="565151"/>
            <a:ext cx="3792400" cy="17821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2" type="subTitle"/>
          </p:nvPr>
        </p:nvSpPr>
        <p:spPr>
          <a:xfrm>
            <a:off x="487969" y="2502562"/>
            <a:ext cx="3792401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i="0" sz="24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4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363" y="2423541"/>
            <a:ext cx="3827556" cy="342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OA-55_CRC-EN.jpg" id="92" name="Google Shape;92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7970" y="252348"/>
            <a:ext cx="2969605" cy="311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rclogocombo.jpg" id="93" name="Google Shape;93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96176" y="252349"/>
            <a:ext cx="1190624" cy="291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95" name="Google Shape;9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9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" name="Google Shape;97;p19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457200" y="1077517"/>
            <a:ext cx="8229600" cy="3517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93700" lvl="0" marL="457200" algn="l">
              <a:spcBef>
                <a:spcPts val="52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Arial"/>
              <a:buChar char="•"/>
              <a:defRPr b="0" i="0" sz="26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  <a:defRPr b="0" i="0" sz="24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68300" lvl="2" marL="1371600" algn="l">
              <a:spcBef>
                <a:spcPts val="440"/>
              </a:spcBef>
              <a:spcAft>
                <a:spcPts val="0"/>
              </a:spcAft>
              <a:buClr>
                <a:srgbClr val="595959"/>
              </a:buClr>
              <a:buSzPts val="2200"/>
              <a:buFont typeface="Arial"/>
              <a:buChar char="•"/>
              <a:defRPr b="0" i="0" sz="22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  <a:defRPr b="0" i="0" sz="20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b="0" i="0"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01" name="Google Shape;101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20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20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05" name="Google Shape;105;p20"/>
          <p:cNvSpPr txBox="1"/>
          <p:nvPr>
            <p:ph idx="2" type="body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08" name="Google Shape;108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Google Shape;109;p21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Comparison">
  <p:cSld name="2_Compariso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12" name="Google Shape;11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/>
          <p:nvPr/>
        </p:nvSpPr>
        <p:spPr>
          <a:xfrm>
            <a:off x="1" y="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:\CMB_NEW\0400-Comms Svcs\480 - Publishing and Production\! IC brand TEMPLATES\FIPs\canada_2color.png" id="114" name="Google Shape;11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5776" y="1995686"/>
            <a:ext cx="4032449" cy="870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full image">
  <p:cSld name="Title Slide full imag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/>
          <p:nvPr/>
        </p:nvSpPr>
        <p:spPr>
          <a:xfrm>
            <a:off x="1" y="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anda-wordmark.png" id="117" name="Google Shape;117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23163" y="4720829"/>
            <a:ext cx="1198562" cy="27860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668867" y="644770"/>
            <a:ext cx="8475132" cy="37074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26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type="ctrTitle"/>
          </p:nvPr>
        </p:nvSpPr>
        <p:spPr>
          <a:xfrm>
            <a:off x="668867" y="1455871"/>
            <a:ext cx="7112000" cy="17821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subTitle"/>
          </p:nvPr>
        </p:nvSpPr>
        <p:spPr>
          <a:xfrm>
            <a:off x="668866" y="3393281"/>
            <a:ext cx="7112001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i="0" sz="24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4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1" name="Google Shape;121;p23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363" y="3318217"/>
            <a:ext cx="7307153" cy="342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OA-55_CRC-EN.jpg" id="123" name="Google Shape;123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7970" y="252348"/>
            <a:ext cx="4084031" cy="311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rclogocombo.jpg" id="124" name="Google Shape;124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36154" y="252349"/>
            <a:ext cx="1750646" cy="291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26" name="Google Shape;12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000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9" name="Google Shape;129;p24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0" name="Google Shape;130;p24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Two Content">
  <p:cSld name="2_Two Conten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32" name="Google Shape;132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/>
          <p:nvPr/>
        </p:nvSpPr>
        <p:spPr>
          <a:xfrm>
            <a:off x="4922838" y="2103835"/>
            <a:ext cx="4221162" cy="233957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9029700" y="2103835"/>
            <a:ext cx="114300" cy="2339578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82C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5" name="Google Shape;135;p25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6" name="Google Shape;136;p25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8" name="Google Shape;138;p25"/>
          <p:cNvSpPr txBox="1"/>
          <p:nvPr>
            <p:ph idx="2" type="body"/>
          </p:nvPr>
        </p:nvSpPr>
        <p:spPr>
          <a:xfrm>
            <a:off x="5177693" y="2293328"/>
            <a:ext cx="3651494" cy="2001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i="1" sz="1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i="1"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i="1"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i="1"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i="1"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9" name="Google Shape;139;p25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Two Content">
  <p:cSld name="4_Two Conten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41" name="Google Shape;14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/>
          <p:nvPr/>
        </p:nvSpPr>
        <p:spPr>
          <a:xfrm>
            <a:off x="4922839" y="1200151"/>
            <a:ext cx="3798887" cy="3394472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3" name="Google Shape;143;p26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26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46" name="Google Shape;146;p26"/>
          <p:cNvSpPr txBox="1"/>
          <p:nvPr>
            <p:ph idx="2" type="body"/>
          </p:nvPr>
        </p:nvSpPr>
        <p:spPr>
          <a:xfrm>
            <a:off x="5167923" y="1458058"/>
            <a:ext cx="3553802" cy="28365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i="1" sz="1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i="1"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i="1"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i="1"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i="1"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47" name="Google Shape;147;p26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8" name="Google Shape;14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25363" y="4399599"/>
            <a:ext cx="3827556" cy="34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Two Content">
  <p:cSld name="3_Two Conten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50" name="Google Shape;150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7"/>
          <p:cNvSpPr/>
          <p:nvPr/>
        </p:nvSpPr>
        <p:spPr>
          <a:xfrm>
            <a:off x="457201" y="2996804"/>
            <a:ext cx="8264525" cy="1446609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2" name="Google Shape;152;p27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3" name="Google Shape;153;p27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457200" y="1200151"/>
            <a:ext cx="8229600" cy="1618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rgbClr val="595959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55" name="Google Shape;155;p27"/>
          <p:cNvSpPr txBox="1"/>
          <p:nvPr>
            <p:ph idx="2" type="body"/>
          </p:nvPr>
        </p:nvSpPr>
        <p:spPr>
          <a:xfrm>
            <a:off x="605693" y="3105555"/>
            <a:ext cx="8116033" cy="11890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i="1" sz="1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i="1"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i="1"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i="1"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i="1"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56" name="Google Shape;156;p27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7" name="Google Shape;15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363" y="4237674"/>
            <a:ext cx="8155126" cy="34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59" name="Google Shape;15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28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28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3" name="Google Shape;163;p28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4" name="Google Shape;164;p28"/>
          <p:cNvSpPr txBox="1"/>
          <p:nvPr>
            <p:ph idx="3" type="body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5" name="Google Shape;165;p28"/>
          <p:cNvSpPr txBox="1"/>
          <p:nvPr>
            <p:ph idx="4" type="body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6" name="Google Shape;166;p28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68" name="Google Shape;168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29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0" name="Google Shape;170;p29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9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73" name="Google Shape;17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4" name="Google Shape;174;p30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" name="Google Shape;175;p30"/>
          <p:cNvSpPr txBox="1"/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2000"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93700" lvl="0" marL="457200" algn="l">
              <a:spcBef>
                <a:spcPts val="520"/>
              </a:spcBef>
              <a:spcAft>
                <a:spcPts val="0"/>
              </a:spcAft>
              <a:buClr>
                <a:srgbClr val="595959"/>
              </a:buClr>
              <a:buSzPts val="2600"/>
              <a:buChar char="•"/>
              <a:defRPr sz="26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  <a:defRPr sz="2400"/>
            </a:lvl2pPr>
            <a:lvl3pPr indent="-368300" lvl="2" marL="1371600" algn="l">
              <a:spcBef>
                <a:spcPts val="440"/>
              </a:spcBef>
              <a:spcAft>
                <a:spcPts val="0"/>
              </a:spcAft>
              <a:buClr>
                <a:srgbClr val="595959"/>
              </a:buClr>
              <a:buSzPts val="2200"/>
              <a:buChar char="•"/>
              <a:defRPr sz="22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 sz="18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77" name="Google Shape;177;p30"/>
          <p:cNvSpPr txBox="1"/>
          <p:nvPr>
            <p:ph idx="2" type="body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78" name="Google Shape;178;p30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31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" name="Google Shape;181;p31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2000"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3" name="Google Shape;183;p31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84" name="Google Shape;184;p31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6" name="Google Shape;186;p32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7" name="Google Shape;187;p32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2"/>
          <p:cNvSpPr txBox="1"/>
          <p:nvPr>
            <p:ph idx="1" type="body"/>
          </p:nvPr>
        </p:nvSpPr>
        <p:spPr>
          <a:xfrm rot="5400000">
            <a:off x="2813447" y="-1278730"/>
            <a:ext cx="3517106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93700" lvl="0" marL="457200" algn="l">
              <a:spcBef>
                <a:spcPts val="520"/>
              </a:spcBef>
              <a:spcAft>
                <a:spcPts val="0"/>
              </a:spcAft>
              <a:buClr>
                <a:srgbClr val="595959"/>
              </a:buClr>
              <a:buSzPts val="2600"/>
              <a:buChar char="•"/>
              <a:defRPr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  <a:defRPr/>
            </a:lvl2pPr>
            <a:lvl3pPr indent="-368300" lvl="2" marL="1371600" algn="l">
              <a:spcBef>
                <a:spcPts val="440"/>
              </a:spcBef>
              <a:spcAft>
                <a:spcPts val="0"/>
              </a:spcAft>
              <a:buClr>
                <a:srgbClr val="595959"/>
              </a:buClr>
              <a:buSzPts val="22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9" name="Google Shape;189;p32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3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3" name="Google Shape;193;p33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Comparison">
  <p:cSld name="1_Comparison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195" name="Google Shape;195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34"/>
          <p:cNvCxnSpPr/>
          <p:nvPr/>
        </p:nvCxnSpPr>
        <p:spPr>
          <a:xfrm>
            <a:off x="487364" y="4707731"/>
            <a:ext cx="8199437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7" name="Google Shape;197;p34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4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99" name="Google Shape;199;p34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0" name="Google Shape;200;p34"/>
          <p:cNvSpPr txBox="1"/>
          <p:nvPr>
            <p:ph idx="3" type="body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01" name="Google Shape;201;p34"/>
          <p:cNvSpPr txBox="1"/>
          <p:nvPr>
            <p:ph idx="4" type="body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  <a:defRPr sz="2400">
                <a:solidFill>
                  <a:srgbClr val="595959"/>
                </a:solidFill>
              </a:defRPr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>
                <a:solidFill>
                  <a:srgbClr val="595959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 sz="1800">
                <a:solidFill>
                  <a:srgbClr val="595959"/>
                </a:solidFill>
              </a:defRPr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>
                <a:solidFill>
                  <a:srgbClr val="595959"/>
                </a:solidFill>
              </a:defRPr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  <a:defRPr sz="1600">
                <a:solidFill>
                  <a:srgbClr val="595959"/>
                </a:solidFill>
              </a:defRPr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2" name="Google Shape;202;p34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" Type="http://schemas.openxmlformats.org/officeDocument/2006/relationships/image" Target="../media/image16.jpg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le_leaf.jpg" id="79" name="Google Shape;79;p1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5917407" y="2022873"/>
            <a:ext cx="3211512" cy="312062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0064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0064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0064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0064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0064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0064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0064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0064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457200" y="1077517"/>
            <a:ext cx="8229600" cy="3517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937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68300" lvl="2" marL="1371600" marR="0" rtl="0" algn="l">
              <a:spcBef>
                <a:spcPts val="440"/>
              </a:spcBef>
              <a:spcAft>
                <a:spcPts val="0"/>
              </a:spcAft>
              <a:buClr>
                <a:srgbClr val="595959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0.png"/><Relationship Id="rId4" Type="http://schemas.openxmlformats.org/officeDocument/2006/relationships/image" Target="../media/image3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github.com/tc-ca/alexa-gc-recalls" TargetMode="External"/><Relationship Id="rId4" Type="http://schemas.openxmlformats.org/officeDocument/2006/relationships/hyperlink" Target="https://github.com/canada-ca/alexapoc-vdpalexa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://www.youtube.com/watch?v=YvT_gqs5ETk" TargetMode="External"/><Relationship Id="rId4" Type="http://schemas.openxmlformats.org/officeDocument/2006/relationships/image" Target="../media/image48.png"/><Relationship Id="rId5" Type="http://schemas.openxmlformats.org/officeDocument/2006/relationships/image" Target="../media/image47.png"/><Relationship Id="rId6" Type="http://schemas.openxmlformats.org/officeDocument/2006/relationships/hyperlink" Target="http://www.youtube.com/watch?v=8y-1h_C8ad8" TargetMode="External"/><Relationship Id="rId7" Type="http://schemas.openxmlformats.org/officeDocument/2006/relationships/image" Target="../media/image45.jpg"/><Relationship Id="rId8" Type="http://schemas.openxmlformats.org/officeDocument/2006/relationships/image" Target="../media/image4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twitter.com/p_lagioia/status/1022523292534620160" TargetMode="External"/><Relationship Id="rId4" Type="http://schemas.openxmlformats.org/officeDocument/2006/relationships/image" Target="../media/image41.png"/><Relationship Id="rId5" Type="http://schemas.openxmlformats.org/officeDocument/2006/relationships/image" Target="../media/image4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witter.com/TBS_Canada/status/1073583548362383360" TargetMode="External"/><Relationship Id="rId4" Type="http://schemas.openxmlformats.org/officeDocument/2006/relationships/image" Target="../media/image35.png"/><Relationship Id="rId5" Type="http://schemas.openxmlformats.org/officeDocument/2006/relationships/hyperlink" Target="http://www.youtube.com/watch?v=jkA7NmMNpl4" TargetMode="External"/><Relationship Id="rId6" Type="http://schemas.openxmlformats.org/officeDocument/2006/relationships/image" Target="../media/image3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9.png"/><Relationship Id="rId4" Type="http://schemas.openxmlformats.org/officeDocument/2006/relationships/image" Target="../media/image36.png"/><Relationship Id="rId5" Type="http://schemas.openxmlformats.org/officeDocument/2006/relationships/image" Target="../media/image38.png"/><Relationship Id="rId6" Type="http://schemas.openxmlformats.org/officeDocument/2006/relationships/hyperlink" Target="https://open.canada.ca/data/en/dataset?keywords=Transport+Canada" TargetMode="External"/><Relationship Id="rId7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type="title"/>
          </p:nvPr>
        </p:nvSpPr>
        <p:spPr>
          <a:xfrm>
            <a:off x="457200" y="325675"/>
            <a:ext cx="3930600" cy="175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Roboto"/>
                <a:ea typeface="Roboto"/>
                <a:cs typeface="Roboto"/>
                <a:sym typeface="Roboto"/>
              </a:rPr>
              <a:t>Amazon </a:t>
            </a:r>
            <a:r>
              <a:rPr b="1" lang="en" sz="40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Alexa</a:t>
            </a:r>
            <a:endParaRPr b="1" sz="40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Roboto"/>
                <a:ea typeface="Roboto"/>
                <a:cs typeface="Roboto"/>
                <a:sym typeface="Roboto"/>
              </a:rPr>
              <a:t>@ Treasury Board of Canada Secretariat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35"/>
          <p:cNvSpPr txBox="1"/>
          <p:nvPr>
            <p:ph idx="4294967295" type="subTitle"/>
          </p:nvPr>
        </p:nvSpPr>
        <p:spPr>
          <a:xfrm>
            <a:off x="487975" y="2502551"/>
            <a:ext cx="37923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Pascal Chahine</a:t>
            </a:r>
            <a:r>
              <a:rPr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, ISED</a:t>
            </a:r>
            <a:br>
              <a:rPr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Ainsley Bernard</a:t>
            </a:r>
            <a:r>
              <a:rPr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, TC</a:t>
            </a:r>
            <a:br>
              <a:rPr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Lisa Cormier</a:t>
            </a:r>
            <a:r>
              <a:rPr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, TC</a:t>
            </a:r>
            <a:br>
              <a:rPr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Zachary Falsetto</a:t>
            </a:r>
            <a:r>
              <a:rPr lang="en" sz="20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, TC</a:t>
            </a:r>
            <a:endParaRPr sz="2000">
              <a:solidFill>
                <a:srgbClr val="80808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April 11, 2019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35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0" name="Google Shape;210;p35"/>
          <p:cNvPicPr preferRelativeResize="0"/>
          <p:nvPr/>
        </p:nvPicPr>
        <p:blipFill rotWithShape="1">
          <a:blip r:embed="rId3">
            <a:alphaModFix/>
          </a:blip>
          <a:srcRect b="0" l="33293" r="0" t="0"/>
          <a:stretch/>
        </p:blipFill>
        <p:spPr>
          <a:xfrm>
            <a:off x="4535700" y="554275"/>
            <a:ext cx="4001081" cy="39986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050" y="710975"/>
            <a:ext cx="6659350" cy="386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4"/>
          <p:cNvSpPr txBox="1"/>
          <p:nvPr>
            <p:ph type="title"/>
          </p:nvPr>
        </p:nvSpPr>
        <p:spPr>
          <a:xfrm>
            <a:off x="613225" y="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Building a skill that works!</a:t>
            </a:r>
            <a:endParaRPr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950" y="1017600"/>
            <a:ext cx="7458075" cy="32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5"/>
          <p:cNvSpPr txBox="1"/>
          <p:nvPr>
            <p:ph type="title"/>
          </p:nvPr>
        </p:nvSpPr>
        <p:spPr>
          <a:xfrm>
            <a:off x="457200" y="205979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40">
                <a:latin typeface="Roboto"/>
                <a:ea typeface="Roboto"/>
                <a:cs typeface="Roboto"/>
                <a:sym typeface="Roboto"/>
              </a:rPr>
              <a:t>Invocation Name, Intent and Slots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6"/>
          <p:cNvSpPr txBox="1"/>
          <p:nvPr>
            <p:ph type="title"/>
          </p:nvPr>
        </p:nvSpPr>
        <p:spPr>
          <a:xfrm>
            <a:off x="383025" y="279475"/>
            <a:ext cx="87024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Examples of possible different utterances</a:t>
            </a:r>
            <a:endParaRPr sz="40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294" name="Google Shape;29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225" y="1596600"/>
            <a:ext cx="8839200" cy="313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7"/>
          <p:cNvSpPr txBox="1"/>
          <p:nvPr>
            <p:ph type="title"/>
          </p:nvPr>
        </p:nvSpPr>
        <p:spPr>
          <a:xfrm>
            <a:off x="395075" y="318874"/>
            <a:ext cx="82917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Training data</a:t>
            </a:r>
            <a:endParaRPr sz="40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300" name="Google Shape;30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975" y="1894175"/>
            <a:ext cx="5204800" cy="204427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7"/>
          <p:cNvSpPr txBox="1"/>
          <p:nvPr/>
        </p:nvSpPr>
        <p:spPr>
          <a:xfrm>
            <a:off x="3571425" y="1537175"/>
            <a:ext cx="778200" cy="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Make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47"/>
          <p:cNvSpPr txBox="1"/>
          <p:nvPr/>
        </p:nvSpPr>
        <p:spPr>
          <a:xfrm>
            <a:off x="5333950" y="1537175"/>
            <a:ext cx="778200" cy="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Model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47"/>
          <p:cNvSpPr txBox="1"/>
          <p:nvPr/>
        </p:nvSpPr>
        <p:spPr>
          <a:xfrm>
            <a:off x="7284375" y="1537175"/>
            <a:ext cx="1223400" cy="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Trim Level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4" name="Google Shape;30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850" y="1492673"/>
            <a:ext cx="3177175" cy="231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8"/>
          <p:cNvSpPr txBox="1"/>
          <p:nvPr>
            <p:ph type="title"/>
          </p:nvPr>
        </p:nvSpPr>
        <p:spPr>
          <a:xfrm>
            <a:off x="457200" y="205979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How the Alexa Engine works</a:t>
            </a:r>
            <a:endParaRPr sz="40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10" name="Google Shape;310;p48"/>
          <p:cNvSpPr txBox="1"/>
          <p:nvPr/>
        </p:nvSpPr>
        <p:spPr>
          <a:xfrm>
            <a:off x="342025" y="1227625"/>
            <a:ext cx="8702400" cy="3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Alexa’s Automatic speech recognition (ASR) and Natural-language understanding (NLU) engines uses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statistical model to select intents and fill slots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What does this mean?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Alexa looks at patterns, frequency, and quantity of values provided to make decisions, i.e. to select intents and fill slots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How does that impact the way we develop for Alexa? A new mental shift, because you really can’t force the AI to do what you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want. But you can influence it.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How do we influence Alexa? Through data or what is called “training data”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•Utterances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•Slots Types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9"/>
          <p:cNvSpPr txBox="1"/>
          <p:nvPr>
            <p:ph type="title"/>
          </p:nvPr>
        </p:nvSpPr>
        <p:spPr>
          <a:xfrm>
            <a:off x="457200" y="205979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Insights</a:t>
            </a:r>
            <a:endParaRPr sz="40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16" name="Google Shape;316;p49"/>
          <p:cNvSpPr txBox="1"/>
          <p:nvPr/>
        </p:nvSpPr>
        <p:spPr>
          <a:xfrm>
            <a:off x="5600975" y="1105200"/>
            <a:ext cx="3060300" cy="3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Problems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Vast variation of model sub types, i.e. trim levels, civic SI, civic LX, civic EX-L, civic sport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Models not in spoken form i.e. BMW 330 I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 names are not exclusive to it makes i.e. Mazda 323 versus BMW 323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Slot filling confusion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49"/>
          <p:cNvSpPr txBox="1"/>
          <p:nvPr/>
        </p:nvSpPr>
        <p:spPr>
          <a:xfrm>
            <a:off x="502400" y="1104750"/>
            <a:ext cx="5411700" cy="18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Goal: </a:t>
            </a:r>
            <a:r>
              <a:rPr i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 can provide all info upfront or bits information to Alexa</a:t>
            </a:r>
            <a:endParaRPr i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i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2E75B6"/>
                </a:solidFill>
                <a:latin typeface="Roboto"/>
                <a:ea typeface="Roboto"/>
                <a:cs typeface="Roboto"/>
                <a:sym typeface="Roboto"/>
              </a:rPr>
              <a:t>Alexa: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What vehicle do you drive?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User: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“Honda Civic SI 2017”, “Honda”, “Civic” “Honda Civic”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0"/>
          <p:cNvSpPr txBox="1"/>
          <p:nvPr>
            <p:ph type="title"/>
          </p:nvPr>
        </p:nvSpPr>
        <p:spPr>
          <a:xfrm>
            <a:off x="395075" y="205973"/>
            <a:ext cx="82917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Getting Alexa to understand vehicle year</a:t>
            </a:r>
            <a:endParaRPr sz="40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323" name="Google Shape;32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416700"/>
            <a:ext cx="7206624" cy="303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1"/>
          <p:cNvSpPr txBox="1"/>
          <p:nvPr>
            <p:ph type="title"/>
          </p:nvPr>
        </p:nvSpPr>
        <p:spPr>
          <a:xfrm>
            <a:off x="395075" y="205974"/>
            <a:ext cx="82917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Slot confusion</a:t>
            </a:r>
            <a:endParaRPr sz="40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29" name="Google Shape;329;p51"/>
          <p:cNvSpPr txBox="1"/>
          <p:nvPr/>
        </p:nvSpPr>
        <p:spPr>
          <a:xfrm>
            <a:off x="576125" y="936950"/>
            <a:ext cx="37836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User says: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“BMW three thirty i”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51"/>
          <p:cNvSpPr txBox="1"/>
          <p:nvPr/>
        </p:nvSpPr>
        <p:spPr>
          <a:xfrm>
            <a:off x="576125" y="2683975"/>
            <a:ext cx="1353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Make: </a:t>
            </a: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BMW</a:t>
            </a: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51"/>
          <p:cNvSpPr txBox="1"/>
          <p:nvPr/>
        </p:nvSpPr>
        <p:spPr>
          <a:xfrm>
            <a:off x="2125975" y="2683975"/>
            <a:ext cx="10611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Model:</a:t>
            </a:r>
            <a:r>
              <a:rPr b="1"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 3 i </a:t>
            </a:r>
            <a:endParaRPr b="1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51"/>
          <p:cNvSpPr txBox="1"/>
          <p:nvPr/>
        </p:nvSpPr>
        <p:spPr>
          <a:xfrm>
            <a:off x="3515150" y="2683975"/>
            <a:ext cx="11661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Year: </a:t>
            </a:r>
            <a:r>
              <a:rPr b="1" lang="en">
                <a:solidFill>
                  <a:srgbClr val="4A86E8"/>
                </a:solidFill>
                <a:latin typeface="Roboto"/>
                <a:ea typeface="Roboto"/>
                <a:cs typeface="Roboto"/>
                <a:sym typeface="Roboto"/>
              </a:rPr>
              <a:t>30 </a:t>
            </a:r>
            <a:endParaRPr b="1">
              <a:solidFill>
                <a:srgbClr val="4A86E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3" name="Google Shape;333;p51"/>
          <p:cNvSpPr txBox="1"/>
          <p:nvPr/>
        </p:nvSpPr>
        <p:spPr>
          <a:xfrm>
            <a:off x="576125" y="1596350"/>
            <a:ext cx="30000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What Alexa captured: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" name="Google Shape;334;p51"/>
          <p:cNvSpPr txBox="1"/>
          <p:nvPr/>
        </p:nvSpPr>
        <p:spPr>
          <a:xfrm>
            <a:off x="677100" y="2037350"/>
            <a:ext cx="37836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BMW three thirty i”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5" name="Google Shape;335;p51"/>
          <p:cNvCxnSpPr/>
          <p:nvPr/>
        </p:nvCxnSpPr>
        <p:spPr>
          <a:xfrm>
            <a:off x="813700" y="2433075"/>
            <a:ext cx="5877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51"/>
          <p:cNvCxnSpPr/>
          <p:nvPr/>
        </p:nvCxnSpPr>
        <p:spPr>
          <a:xfrm>
            <a:off x="1477600" y="2433075"/>
            <a:ext cx="4677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51"/>
          <p:cNvCxnSpPr/>
          <p:nvPr/>
        </p:nvCxnSpPr>
        <p:spPr>
          <a:xfrm>
            <a:off x="2021500" y="2433075"/>
            <a:ext cx="485100" cy="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51"/>
          <p:cNvCxnSpPr/>
          <p:nvPr/>
        </p:nvCxnSpPr>
        <p:spPr>
          <a:xfrm>
            <a:off x="2567575" y="2433075"/>
            <a:ext cx="2154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51"/>
          <p:cNvCxnSpPr/>
          <p:nvPr/>
        </p:nvCxnSpPr>
        <p:spPr>
          <a:xfrm>
            <a:off x="1124225" y="2505625"/>
            <a:ext cx="264600" cy="2499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0" name="Google Shape;340;p51"/>
          <p:cNvCxnSpPr/>
          <p:nvPr/>
        </p:nvCxnSpPr>
        <p:spPr>
          <a:xfrm>
            <a:off x="2665350" y="2505625"/>
            <a:ext cx="264600" cy="249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" name="Google Shape;341;p51"/>
          <p:cNvCxnSpPr>
            <a:endCxn id="331" idx="0"/>
          </p:cNvCxnSpPr>
          <p:nvPr/>
        </p:nvCxnSpPr>
        <p:spPr>
          <a:xfrm>
            <a:off x="1756825" y="2505475"/>
            <a:ext cx="899700" cy="178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" name="Google Shape;342;p51"/>
          <p:cNvCxnSpPr/>
          <p:nvPr/>
        </p:nvCxnSpPr>
        <p:spPr>
          <a:xfrm>
            <a:off x="2319800" y="2505475"/>
            <a:ext cx="1648200" cy="249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2"/>
          <p:cNvSpPr/>
          <p:nvPr/>
        </p:nvSpPr>
        <p:spPr>
          <a:xfrm>
            <a:off x="6069000" y="1127000"/>
            <a:ext cx="2666700" cy="9465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52"/>
          <p:cNvSpPr/>
          <p:nvPr/>
        </p:nvSpPr>
        <p:spPr>
          <a:xfrm>
            <a:off x="3263100" y="1127000"/>
            <a:ext cx="2666700" cy="946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2"/>
          <p:cNvSpPr/>
          <p:nvPr/>
        </p:nvSpPr>
        <p:spPr>
          <a:xfrm>
            <a:off x="457200" y="1127000"/>
            <a:ext cx="2666700" cy="9465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52"/>
          <p:cNvSpPr txBox="1"/>
          <p:nvPr>
            <p:ph type="title"/>
          </p:nvPr>
        </p:nvSpPr>
        <p:spPr>
          <a:xfrm>
            <a:off x="457200" y="205979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Designing Conversations...</a:t>
            </a:r>
            <a:endParaRPr sz="40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51" name="Google Shape;351;p52"/>
          <p:cNvSpPr txBox="1"/>
          <p:nvPr>
            <p:ph idx="1" type="body"/>
          </p:nvPr>
        </p:nvSpPr>
        <p:spPr>
          <a:xfrm>
            <a:off x="457200" y="1133650"/>
            <a:ext cx="23985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Who are we designing for?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3" name="Google Shape;353;p52"/>
          <p:cNvSpPr txBox="1"/>
          <p:nvPr/>
        </p:nvSpPr>
        <p:spPr>
          <a:xfrm>
            <a:off x="3263100" y="1133650"/>
            <a:ext cx="2447100" cy="8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Best practices </a:t>
            </a:r>
            <a:endParaRPr sz="2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for VUI design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52"/>
          <p:cNvSpPr txBox="1"/>
          <p:nvPr/>
        </p:nvSpPr>
        <p:spPr>
          <a:xfrm>
            <a:off x="6069000" y="1133650"/>
            <a:ext cx="30000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Prototyping and testing 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52"/>
          <p:cNvSpPr txBox="1"/>
          <p:nvPr>
            <p:ph idx="1" type="body"/>
          </p:nvPr>
        </p:nvSpPr>
        <p:spPr>
          <a:xfrm>
            <a:off x="315300" y="2268325"/>
            <a:ext cx="2808600" cy="22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How people use voice assistants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How people access vehicle recall information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Voice assistants for accessibility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52"/>
          <p:cNvSpPr txBox="1"/>
          <p:nvPr>
            <p:ph idx="1" type="body"/>
          </p:nvPr>
        </p:nvSpPr>
        <p:spPr>
          <a:xfrm>
            <a:off x="3263100" y="2268325"/>
            <a:ext cx="2666700" cy="22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Making the script conversational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92100" lvl="0" marL="3429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Planning for errors and unexpected utterances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92100" lvl="0" marL="3429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Managing user expectations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92100" lvl="0" marL="3429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Voice-ready data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52"/>
          <p:cNvSpPr txBox="1"/>
          <p:nvPr>
            <p:ph idx="1" type="body"/>
          </p:nvPr>
        </p:nvSpPr>
        <p:spPr>
          <a:xfrm>
            <a:off x="6069000" y="2268325"/>
            <a:ext cx="2666700" cy="22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Prototyping: low fidelity VS high fidelity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92100" lvl="0" marL="3429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Testing: RITE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92100" lvl="0" marL="3429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Next steps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3"/>
          <p:cNvSpPr/>
          <p:nvPr/>
        </p:nvSpPr>
        <p:spPr>
          <a:xfrm flipH="1" rot="10800000">
            <a:off x="445950" y="1109084"/>
            <a:ext cx="8252100" cy="2139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3"/>
          <p:cNvSpPr txBox="1"/>
          <p:nvPr>
            <p:ph type="title"/>
          </p:nvPr>
        </p:nvSpPr>
        <p:spPr>
          <a:xfrm>
            <a:off x="457200" y="283711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How people use voice assistants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64" name="Google Shape;364;p53"/>
          <p:cNvSpPr txBox="1"/>
          <p:nvPr>
            <p:ph idx="1" type="body"/>
          </p:nvPr>
        </p:nvSpPr>
        <p:spPr>
          <a:xfrm>
            <a:off x="457200" y="1504432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Simple tasks, “basic” functions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(checking the weather, setting alarms, etc.)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5" name="Google Shape;365;p53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6" name="Google Shape;366;p53"/>
          <p:cNvSpPr txBox="1"/>
          <p:nvPr>
            <p:ph idx="1" type="body"/>
          </p:nvPr>
        </p:nvSpPr>
        <p:spPr>
          <a:xfrm>
            <a:off x="3165575" y="1504432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Few users currently use and download Alexa Skills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(findability issues, reliance on memory)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53"/>
          <p:cNvSpPr txBox="1"/>
          <p:nvPr>
            <p:ph idx="1" type="body"/>
          </p:nvPr>
        </p:nvSpPr>
        <p:spPr>
          <a:xfrm>
            <a:off x="6068650" y="1504432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Many users experience having to repeat themselves a few times to get their VA to understand their commands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/>
          <p:nvPr>
            <p:ph type="title"/>
          </p:nvPr>
        </p:nvSpPr>
        <p:spPr>
          <a:xfrm>
            <a:off x="457200" y="205979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Topics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36"/>
          <p:cNvSpPr txBox="1"/>
          <p:nvPr>
            <p:ph idx="1" type="body"/>
          </p:nvPr>
        </p:nvSpPr>
        <p:spPr>
          <a:xfrm>
            <a:off x="457200" y="1077517"/>
            <a:ext cx="8229600" cy="3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Roboto"/>
              <a:buChar char="•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What is Amazon Alexa?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85750" lvl="1" marL="742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•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What is an Alexa Skill?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Roboto"/>
              <a:buChar char="•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#TBS #Alexa-Skills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1" marL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oboto"/>
              <a:buChar char="•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Building a skill that works!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oboto"/>
              <a:buChar char="•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Want to learn more?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36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8" name="Google Shape;21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6375" y="1077513"/>
            <a:ext cx="3134625" cy="31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4"/>
          <p:cNvSpPr/>
          <p:nvPr/>
        </p:nvSpPr>
        <p:spPr>
          <a:xfrm flipH="1" rot="10800000">
            <a:off x="445950" y="1109084"/>
            <a:ext cx="8252100" cy="2139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54"/>
          <p:cNvSpPr txBox="1"/>
          <p:nvPr>
            <p:ph type="title"/>
          </p:nvPr>
        </p:nvSpPr>
        <p:spPr>
          <a:xfrm>
            <a:off x="457200" y="283711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How people use voice assistants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74" name="Google Shape;374;p54"/>
          <p:cNvSpPr txBox="1"/>
          <p:nvPr>
            <p:ph idx="1" type="body"/>
          </p:nvPr>
        </p:nvSpPr>
        <p:spPr>
          <a:xfrm>
            <a:off x="457200" y="1504432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Sometimes the user shares their VA device with other people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 (for example, family members)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54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6" name="Google Shape;376;p54"/>
          <p:cNvSpPr txBox="1"/>
          <p:nvPr>
            <p:ph idx="1" type="body"/>
          </p:nvPr>
        </p:nvSpPr>
        <p:spPr>
          <a:xfrm>
            <a:off x="3165575" y="1504432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Some people feel awkward using a voice assistant in public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54"/>
          <p:cNvSpPr txBox="1"/>
          <p:nvPr>
            <p:ph idx="1" type="body"/>
          </p:nvPr>
        </p:nvSpPr>
        <p:spPr>
          <a:xfrm>
            <a:off x="6068650" y="1504432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Many like using voice assistants when their hands are busy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(while cooking or driving)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5"/>
          <p:cNvSpPr/>
          <p:nvPr/>
        </p:nvSpPr>
        <p:spPr>
          <a:xfrm>
            <a:off x="3145725" y="1408850"/>
            <a:ext cx="5262600" cy="3095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55"/>
          <p:cNvSpPr/>
          <p:nvPr/>
        </p:nvSpPr>
        <p:spPr>
          <a:xfrm flipH="1" rot="10800000">
            <a:off x="445950" y="1109084"/>
            <a:ext cx="8252100" cy="2139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55"/>
          <p:cNvSpPr txBox="1"/>
          <p:nvPr>
            <p:ph type="title"/>
          </p:nvPr>
        </p:nvSpPr>
        <p:spPr>
          <a:xfrm>
            <a:off x="457200" y="283711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How people use voice assistants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85" name="Google Shape;385;p55"/>
          <p:cNvSpPr txBox="1"/>
          <p:nvPr>
            <p:ph idx="1" type="body"/>
          </p:nvPr>
        </p:nvSpPr>
        <p:spPr>
          <a:xfrm>
            <a:off x="457200" y="1504432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Paradox of Intelligent Assistants: Poor Usability, High Adoption - 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Study by Nielsen Norman Group </a:t>
            </a:r>
            <a:endParaRPr sz="2400">
              <a:solidFill>
                <a:srgbClr val="666666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55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7" name="Google Shape;38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9725" y="1456700"/>
            <a:ext cx="5154611" cy="30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6"/>
          <p:cNvSpPr/>
          <p:nvPr/>
        </p:nvSpPr>
        <p:spPr>
          <a:xfrm>
            <a:off x="4129700" y="1408850"/>
            <a:ext cx="3943500" cy="31632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6"/>
          <p:cNvSpPr/>
          <p:nvPr/>
        </p:nvSpPr>
        <p:spPr>
          <a:xfrm flipH="1" rot="10800000">
            <a:off x="445950" y="1109084"/>
            <a:ext cx="8252100" cy="2139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6"/>
          <p:cNvSpPr txBox="1"/>
          <p:nvPr>
            <p:ph type="title"/>
          </p:nvPr>
        </p:nvSpPr>
        <p:spPr>
          <a:xfrm>
            <a:off x="457200" y="283711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How people use voice assistants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95" name="Google Shape;395;p56"/>
          <p:cNvSpPr txBox="1"/>
          <p:nvPr>
            <p:ph idx="1" type="body"/>
          </p:nvPr>
        </p:nvSpPr>
        <p:spPr>
          <a:xfrm>
            <a:off x="457200" y="1504432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While usability metrics for VAs tend to be poor, VAs still seem to gain popularity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because people restrict use to simple tasks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56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7" name="Google Shape;39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9013" y="1456601"/>
            <a:ext cx="3824874" cy="306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7"/>
          <p:cNvSpPr/>
          <p:nvPr/>
        </p:nvSpPr>
        <p:spPr>
          <a:xfrm flipH="1" rot="10800000">
            <a:off x="445950" y="1600527"/>
            <a:ext cx="8252100" cy="2139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57"/>
          <p:cNvSpPr txBox="1"/>
          <p:nvPr>
            <p:ph type="title"/>
          </p:nvPr>
        </p:nvSpPr>
        <p:spPr>
          <a:xfrm>
            <a:off x="457200" y="7751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How people access vehicle 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recall information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04" name="Google Shape;404;p57"/>
          <p:cNvSpPr txBox="1"/>
          <p:nvPr>
            <p:ph idx="1" type="body"/>
          </p:nvPr>
        </p:nvSpPr>
        <p:spPr>
          <a:xfrm>
            <a:off x="457200" y="19958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Most people receive a letter by mail from a manufacturer.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5" name="Google Shape;405;p57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6" name="Google Shape;406;p57"/>
          <p:cNvSpPr txBox="1"/>
          <p:nvPr>
            <p:ph idx="1" type="body"/>
          </p:nvPr>
        </p:nvSpPr>
        <p:spPr>
          <a:xfrm>
            <a:off x="3165575" y="19958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Users typically don’t actively look for vehicle recall information. </a:t>
            </a:r>
            <a:r>
              <a:rPr lang="en" sz="240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Many</a:t>
            </a:r>
            <a:r>
              <a:rPr lang="en" sz="240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 expressed interest in notifications. </a:t>
            </a:r>
            <a:endParaRPr sz="2400">
              <a:solidFill>
                <a:srgbClr val="666666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7" name="Google Shape;407;p57"/>
          <p:cNvSpPr txBox="1"/>
          <p:nvPr>
            <p:ph idx="1" type="body"/>
          </p:nvPr>
        </p:nvSpPr>
        <p:spPr>
          <a:xfrm>
            <a:off x="6068650" y="19958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They might look for vehicle recall information based on what they hear in the news or social media.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8"/>
          <p:cNvSpPr/>
          <p:nvPr/>
        </p:nvSpPr>
        <p:spPr>
          <a:xfrm flipH="1" rot="10800000">
            <a:off x="445950" y="1143327"/>
            <a:ext cx="8252100" cy="2139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58"/>
          <p:cNvSpPr txBox="1"/>
          <p:nvPr>
            <p:ph type="title"/>
          </p:nvPr>
        </p:nvSpPr>
        <p:spPr>
          <a:xfrm>
            <a:off x="457200" y="3179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Voice assistants for accessibility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14" name="Google Shape;414;p58"/>
          <p:cNvSpPr txBox="1"/>
          <p:nvPr>
            <p:ph idx="1" type="body"/>
          </p:nvPr>
        </p:nvSpPr>
        <p:spPr>
          <a:xfrm>
            <a:off x="457200" y="15386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Opportunities for VAs to help people with some issues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(mobility, visual impairment, difficulty reading)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15" name="Google Shape;415;p58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58"/>
          <p:cNvSpPr txBox="1"/>
          <p:nvPr>
            <p:ph idx="1" type="body"/>
          </p:nvPr>
        </p:nvSpPr>
        <p:spPr>
          <a:xfrm>
            <a:off x="3165575" y="15386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VAs can be challenging for people with speech difficulties, memory issues, or with little access to tech.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7" name="Google Shape;417;p58"/>
          <p:cNvSpPr txBox="1"/>
          <p:nvPr>
            <p:ph idx="1" type="body"/>
          </p:nvPr>
        </p:nvSpPr>
        <p:spPr>
          <a:xfrm>
            <a:off x="6068650" y="15386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VAs can help as an additional 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channel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for a service -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but not to replace existing ones.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9"/>
          <p:cNvSpPr/>
          <p:nvPr/>
        </p:nvSpPr>
        <p:spPr>
          <a:xfrm flipH="1" rot="10800000">
            <a:off x="445950" y="1143327"/>
            <a:ext cx="8252100" cy="213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59"/>
          <p:cNvSpPr txBox="1"/>
          <p:nvPr>
            <p:ph type="title"/>
          </p:nvPr>
        </p:nvSpPr>
        <p:spPr>
          <a:xfrm>
            <a:off x="457200" y="3179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Making the script conversational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24" name="Google Shape;424;p59"/>
          <p:cNvSpPr txBox="1"/>
          <p:nvPr>
            <p:ph idx="1" type="body"/>
          </p:nvPr>
        </p:nvSpPr>
        <p:spPr>
          <a:xfrm>
            <a:off x="457200" y="1538675"/>
            <a:ext cx="2445900" cy="30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Contractions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I have</a:t>
            </a:r>
            <a:r>
              <a:rPr lang="en" sz="2400">
                <a:solidFill>
                  <a:srgbClr val="1A1A1A"/>
                </a:solidFill>
                <a:latin typeface="Roboto Medium"/>
                <a:ea typeface="Roboto Medium"/>
                <a:cs typeface="Roboto Medium"/>
                <a:sym typeface="Roboto Medium"/>
              </a:rPr>
              <a:t> found</a:t>
            </a:r>
            <a:endParaRPr sz="2400">
              <a:solidFill>
                <a:srgbClr val="1A1A1A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endParaRPr sz="24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I’ve </a:t>
            </a:r>
            <a:r>
              <a:rPr lang="en" sz="2400">
                <a:solidFill>
                  <a:srgbClr val="1A1A1A"/>
                </a:solidFill>
                <a:latin typeface="Roboto Medium"/>
                <a:ea typeface="Roboto Medium"/>
                <a:cs typeface="Roboto Medium"/>
                <a:sym typeface="Roboto Medium"/>
              </a:rPr>
              <a:t>found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25" name="Google Shape;425;p59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6" name="Google Shape;426;p59"/>
          <p:cNvSpPr txBox="1"/>
          <p:nvPr>
            <p:ph idx="1" type="body"/>
          </p:nvPr>
        </p:nvSpPr>
        <p:spPr>
          <a:xfrm>
            <a:off x="3165575" y="15386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Plain language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I’ve found a recall </a:t>
            </a:r>
            <a:r>
              <a:rPr b="1" lang="en" sz="105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potentially affecting</a:t>
            </a: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 your Volkswagen Golf R. 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I've found a recall that </a:t>
            </a:r>
            <a:r>
              <a:rPr b="1" lang="en" sz="105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may affect</a:t>
            </a: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 your 2018 Volkswagen Golf R.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p59"/>
          <p:cNvSpPr txBox="1"/>
          <p:nvPr>
            <p:ph idx="1" type="body"/>
          </p:nvPr>
        </p:nvSpPr>
        <p:spPr>
          <a:xfrm>
            <a:off x="6068650" y="15386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Discourse markers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</a:t>
            </a:r>
            <a:r>
              <a:rPr b="1" lang="en" sz="105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Hmm...</a:t>
            </a: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 I've found a few different models of 2018 Volkswagen Golfs.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</a:t>
            </a:r>
            <a:r>
              <a:rPr b="1" lang="en" sz="105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OK.</a:t>
            </a: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 And what is the year of your vehicle?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8" name="Google Shape;428;p59"/>
          <p:cNvSpPr/>
          <p:nvPr/>
        </p:nvSpPr>
        <p:spPr>
          <a:xfrm>
            <a:off x="2745313" y="2398200"/>
            <a:ext cx="347100" cy="347100"/>
          </a:xfrm>
          <a:prstGeom prst="noSmoking">
            <a:avLst>
              <a:gd fmla="val 18750" name="adj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59"/>
          <p:cNvSpPr/>
          <p:nvPr/>
        </p:nvSpPr>
        <p:spPr>
          <a:xfrm>
            <a:off x="2745313" y="3294825"/>
            <a:ext cx="347100" cy="347100"/>
          </a:xfrm>
          <a:prstGeom prst="donut">
            <a:avLst>
              <a:gd fmla="val 25000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0"/>
          <p:cNvSpPr/>
          <p:nvPr/>
        </p:nvSpPr>
        <p:spPr>
          <a:xfrm flipH="1" rot="10800000">
            <a:off x="445950" y="1143327"/>
            <a:ext cx="8252100" cy="213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60"/>
          <p:cNvSpPr txBox="1"/>
          <p:nvPr>
            <p:ph type="title"/>
          </p:nvPr>
        </p:nvSpPr>
        <p:spPr>
          <a:xfrm>
            <a:off x="457200" y="3179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Making the script conversational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36" name="Google Shape;436;p60"/>
          <p:cNvSpPr txBox="1"/>
          <p:nvPr>
            <p:ph idx="1" type="body"/>
          </p:nvPr>
        </p:nvSpPr>
        <p:spPr>
          <a:xfrm>
            <a:off x="457200" y="15386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Planning for different responses, contextual, adaptable script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7" name="Google Shape;437;p60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8" name="Google Shape;438;p60"/>
          <p:cNvSpPr txBox="1"/>
          <p:nvPr>
            <p:ph idx="1" type="body"/>
          </p:nvPr>
        </p:nvSpPr>
        <p:spPr>
          <a:xfrm>
            <a:off x="3165575" y="15386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What is the make of your vehicle?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User: Honda Civic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OK. And what is the year of your vehicle?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" name="Google Shape;439;p60"/>
          <p:cNvSpPr txBox="1"/>
          <p:nvPr>
            <p:ph idx="1" type="body"/>
          </p:nvPr>
        </p:nvSpPr>
        <p:spPr>
          <a:xfrm>
            <a:off x="5653050" y="15386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What is the make of your vehicle?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User: Honda 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Great. And what is the make of your Honda?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User: Civic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Alright. How about the year of your vehicle?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1"/>
          <p:cNvSpPr/>
          <p:nvPr/>
        </p:nvSpPr>
        <p:spPr>
          <a:xfrm flipH="1" rot="10800000">
            <a:off x="445950" y="1600527"/>
            <a:ext cx="8252100" cy="213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61"/>
          <p:cNvSpPr txBox="1"/>
          <p:nvPr>
            <p:ph type="title"/>
          </p:nvPr>
        </p:nvSpPr>
        <p:spPr>
          <a:xfrm>
            <a:off x="457200" y="7751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Planning for errors and 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unexpected utterances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46" name="Google Shape;446;p61"/>
          <p:cNvSpPr txBox="1"/>
          <p:nvPr>
            <p:ph idx="1" type="body"/>
          </p:nvPr>
        </p:nvSpPr>
        <p:spPr>
          <a:xfrm>
            <a:off x="457200" y="19958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Progressive reprompts,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Restating the same question with more information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7" name="Google Shape;447;p61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8" name="Google Shape;448;p61"/>
          <p:cNvSpPr txBox="1"/>
          <p:nvPr>
            <p:ph idx="1" type="body"/>
          </p:nvPr>
        </p:nvSpPr>
        <p:spPr>
          <a:xfrm>
            <a:off x="3165575" y="19958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Alexa: What is the make of your vehicle?</a:t>
            </a:r>
            <a:endParaRPr b="1" sz="105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User: uhh…</a:t>
            </a:r>
            <a:endParaRPr b="1" sz="105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Alexa: What brand makes your vehicle?</a:t>
            </a:r>
            <a:endParaRPr b="1" sz="105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652CB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652CB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61"/>
          <p:cNvSpPr/>
          <p:nvPr/>
        </p:nvSpPr>
        <p:spPr>
          <a:xfrm>
            <a:off x="6068650" y="2526975"/>
            <a:ext cx="2206500" cy="2139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61"/>
          <p:cNvSpPr/>
          <p:nvPr/>
        </p:nvSpPr>
        <p:spPr>
          <a:xfrm>
            <a:off x="6241750" y="3024350"/>
            <a:ext cx="1860300" cy="213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61"/>
          <p:cNvSpPr/>
          <p:nvPr/>
        </p:nvSpPr>
        <p:spPr>
          <a:xfrm>
            <a:off x="6370150" y="3521725"/>
            <a:ext cx="1603500" cy="2139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61"/>
          <p:cNvSpPr txBox="1"/>
          <p:nvPr/>
        </p:nvSpPr>
        <p:spPr>
          <a:xfrm>
            <a:off x="6613000" y="2019000"/>
            <a:ext cx="11178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more general </a:t>
            </a:r>
            <a:endParaRPr b="1"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61"/>
          <p:cNvSpPr txBox="1"/>
          <p:nvPr/>
        </p:nvSpPr>
        <p:spPr>
          <a:xfrm>
            <a:off x="6613000" y="3981075"/>
            <a:ext cx="11178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more specific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4" name="Google Shape;454;p61"/>
          <p:cNvSpPr/>
          <p:nvPr/>
        </p:nvSpPr>
        <p:spPr>
          <a:xfrm>
            <a:off x="8326500" y="2951925"/>
            <a:ext cx="186300" cy="715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2"/>
          <p:cNvSpPr/>
          <p:nvPr/>
        </p:nvSpPr>
        <p:spPr>
          <a:xfrm flipH="1" rot="10800000">
            <a:off x="445950" y="1159652"/>
            <a:ext cx="8252100" cy="213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62"/>
          <p:cNvSpPr txBox="1"/>
          <p:nvPr>
            <p:ph type="title"/>
          </p:nvPr>
        </p:nvSpPr>
        <p:spPr>
          <a:xfrm>
            <a:off x="457200" y="2417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Managing user expectations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61" name="Google Shape;461;p62"/>
          <p:cNvSpPr txBox="1"/>
          <p:nvPr>
            <p:ph idx="1" type="body"/>
          </p:nvPr>
        </p:nvSpPr>
        <p:spPr>
          <a:xfrm>
            <a:off x="457200" y="14624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Making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it clear to the user what the skill can do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, especially when handling unexpected requests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2" name="Google Shape;462;p62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3" name="Google Shape;463;p62"/>
          <p:cNvSpPr txBox="1"/>
          <p:nvPr>
            <p:ph idx="1" type="body"/>
          </p:nvPr>
        </p:nvSpPr>
        <p:spPr>
          <a:xfrm>
            <a:off x="3181000" y="1551950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</a:t>
            </a:r>
            <a:r>
              <a:rPr b="1"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I'm sorry, I don't have any information on your 2018 Volkswagen Golf R at the moment. </a:t>
            </a:r>
            <a:r>
              <a:rPr b="1" lang="en" sz="105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I'm still a voice assistant in training.</a:t>
            </a:r>
            <a:endParaRPr b="1" sz="105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Please contact my human friends at Transport Canada Recalls customer support at 1-800-333-0510 for more help.</a:t>
            </a:r>
            <a:endParaRPr b="1"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652CB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652CB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64" name="Google Shape;46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358575" y="2137300"/>
            <a:ext cx="1857650" cy="226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3"/>
          <p:cNvSpPr/>
          <p:nvPr/>
        </p:nvSpPr>
        <p:spPr>
          <a:xfrm>
            <a:off x="6068875" y="3871099"/>
            <a:ext cx="2640600" cy="571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63"/>
          <p:cNvSpPr/>
          <p:nvPr/>
        </p:nvSpPr>
        <p:spPr>
          <a:xfrm>
            <a:off x="6068875" y="2223749"/>
            <a:ext cx="2640600" cy="801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63"/>
          <p:cNvSpPr/>
          <p:nvPr/>
        </p:nvSpPr>
        <p:spPr>
          <a:xfrm flipH="1" rot="10800000">
            <a:off x="445950" y="1159652"/>
            <a:ext cx="8252100" cy="213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63"/>
          <p:cNvSpPr txBox="1"/>
          <p:nvPr>
            <p:ph type="title"/>
          </p:nvPr>
        </p:nvSpPr>
        <p:spPr>
          <a:xfrm>
            <a:off x="457200" y="2417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Speech Synthesis Markup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73" name="Google Shape;473;p63"/>
          <p:cNvSpPr txBox="1"/>
          <p:nvPr>
            <p:ph idx="1" type="body"/>
          </p:nvPr>
        </p:nvSpPr>
        <p:spPr>
          <a:xfrm>
            <a:off x="457200" y="14624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Speech details like pauses, emphasis, phonemes, etc. could make a difference in perceived meaning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4" name="Google Shape;47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9501" y="2254749"/>
            <a:ext cx="2582498" cy="739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63"/>
          <p:cNvSpPr txBox="1"/>
          <p:nvPr/>
        </p:nvSpPr>
        <p:spPr>
          <a:xfrm>
            <a:off x="6099500" y="3182174"/>
            <a:ext cx="16848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Phonemes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6" name="Google Shape;476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2550" y="3906349"/>
            <a:ext cx="2573254" cy="50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63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8" name="Google Shape;478;p63"/>
          <p:cNvSpPr txBox="1"/>
          <p:nvPr>
            <p:ph idx="1" type="body"/>
          </p:nvPr>
        </p:nvSpPr>
        <p:spPr>
          <a:xfrm>
            <a:off x="3181000" y="1551950"/>
            <a:ext cx="2640600" cy="15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What is the make of your vehicle?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User: Honda Civic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Alexa: </a:t>
            </a:r>
            <a:r>
              <a:rPr b="1" lang="en" sz="105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Great!</a:t>
            </a: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 What brand makes your vehicle?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652CB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652CB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9" name="Google Shape;479;p63"/>
          <p:cNvSpPr txBox="1"/>
          <p:nvPr/>
        </p:nvSpPr>
        <p:spPr>
          <a:xfrm>
            <a:off x="6039875" y="1462475"/>
            <a:ext cx="16848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Emphasis level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0" name="Google Shape;480;p63"/>
          <p:cNvSpPr txBox="1"/>
          <p:nvPr/>
        </p:nvSpPr>
        <p:spPr>
          <a:xfrm>
            <a:off x="6039875" y="1801350"/>
            <a:ext cx="21045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Light"/>
                <a:ea typeface="Roboto Light"/>
                <a:cs typeface="Roboto Light"/>
                <a:sym typeface="Roboto Light"/>
              </a:rPr>
              <a:t>rate, volume of speech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1" name="Google Shape;481;p63"/>
          <p:cNvSpPr txBox="1"/>
          <p:nvPr/>
        </p:nvSpPr>
        <p:spPr>
          <a:xfrm>
            <a:off x="6099500" y="3502575"/>
            <a:ext cx="25824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Light"/>
                <a:ea typeface="Roboto Light"/>
                <a:cs typeface="Roboto Light"/>
                <a:sym typeface="Roboto Light"/>
              </a:rPr>
              <a:t>Provides a phonetic pronunciation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2" name="Google Shape;482;p63"/>
          <p:cNvSpPr txBox="1"/>
          <p:nvPr>
            <p:ph idx="1" type="body"/>
          </p:nvPr>
        </p:nvSpPr>
        <p:spPr>
          <a:xfrm>
            <a:off x="3181000" y="3580275"/>
            <a:ext cx="15432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Re</a:t>
            </a:r>
            <a:r>
              <a:rPr b="1" lang="en" sz="105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call</a:t>
            </a: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 VS </a:t>
            </a:r>
            <a:r>
              <a:rPr b="1" lang="en" sz="105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Re</a:t>
            </a:r>
            <a:r>
              <a:rPr b="1" lang="en" sz="1050">
                <a:solidFill>
                  <a:srgbClr val="1A1A1A"/>
                </a:solidFill>
                <a:latin typeface="Courier New"/>
                <a:ea typeface="Courier New"/>
                <a:cs typeface="Courier New"/>
                <a:sym typeface="Courier New"/>
              </a:rPr>
              <a:t>call</a:t>
            </a:r>
            <a:endParaRPr b="1" sz="1050">
              <a:solidFill>
                <a:srgbClr val="1A1A1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652CB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652CB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457200" y="205975"/>
            <a:ext cx="82296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Amazon Alexa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Clipping" id="224" name="Google Shape;224;p3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6025" y="426848"/>
            <a:ext cx="2972100" cy="18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7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37"/>
          <p:cNvSpPr txBox="1"/>
          <p:nvPr>
            <p:ph idx="1" type="body"/>
          </p:nvPr>
        </p:nvSpPr>
        <p:spPr>
          <a:xfrm>
            <a:off x="264500" y="952275"/>
            <a:ext cx="4515900" cy="3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91425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Char char="•"/>
            </a:pP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Personal </a:t>
            </a: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assistant from Amazon</a:t>
            </a:r>
            <a:br>
              <a:rPr baseline="30000" lang="en">
                <a:latin typeface="Roboto"/>
                <a:ea typeface="Roboto"/>
                <a:cs typeface="Roboto"/>
                <a:sym typeface="Roboto"/>
              </a:rPr>
            </a:br>
            <a:endParaRPr baseline="30000" sz="1000"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Char char="•"/>
            </a:pP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Integrated in Smart Speakers</a:t>
            </a:r>
            <a:br>
              <a:rPr baseline="30000" lang="en">
                <a:latin typeface="Roboto"/>
                <a:ea typeface="Roboto"/>
                <a:cs typeface="Roboto"/>
                <a:sym typeface="Roboto"/>
              </a:rPr>
            </a:b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and can be installed on your smartphone</a:t>
            </a:r>
            <a:br>
              <a:rPr baseline="30000" lang="en">
                <a:latin typeface="Roboto"/>
                <a:ea typeface="Roboto"/>
                <a:cs typeface="Roboto"/>
                <a:sym typeface="Roboto"/>
              </a:rPr>
            </a:br>
            <a:endParaRPr baseline="30000" sz="1000"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Char char="•"/>
            </a:pP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nterfaces with Smart Home Devices</a:t>
            </a:r>
            <a:br>
              <a:rPr baseline="30000" lang="en">
                <a:latin typeface="Roboto"/>
                <a:ea typeface="Roboto"/>
                <a:cs typeface="Roboto"/>
                <a:sym typeface="Roboto"/>
              </a:rPr>
            </a:br>
            <a:endParaRPr baseline="30000" sz="1000"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Char char="•"/>
            </a:pP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Offers convenience </a:t>
            </a:r>
            <a:br>
              <a:rPr baseline="30000" lang="en">
                <a:latin typeface="Roboto"/>
                <a:ea typeface="Roboto"/>
                <a:cs typeface="Roboto"/>
                <a:sym typeface="Roboto"/>
              </a:rPr>
            </a:b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and improves accessibility</a:t>
            </a:r>
            <a:endParaRPr baseline="30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Clipping" id="227" name="Google Shape;227;p37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6025" y="2449525"/>
            <a:ext cx="2972100" cy="204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4"/>
          <p:cNvSpPr/>
          <p:nvPr/>
        </p:nvSpPr>
        <p:spPr>
          <a:xfrm flipH="1" rot="10800000">
            <a:off x="445950" y="1159652"/>
            <a:ext cx="8252100" cy="213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64"/>
          <p:cNvSpPr txBox="1"/>
          <p:nvPr>
            <p:ph type="title"/>
          </p:nvPr>
        </p:nvSpPr>
        <p:spPr>
          <a:xfrm>
            <a:off x="457200" y="2417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Voice-ready data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89" name="Google Shape;489;p64"/>
          <p:cNvSpPr txBox="1"/>
          <p:nvPr>
            <p:ph idx="1" type="body"/>
          </p:nvPr>
        </p:nvSpPr>
        <p:spPr>
          <a:xfrm>
            <a:off x="457200" y="14624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Challenge when data is not voice-ready: 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long text for recalls that we can’t modify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(poor listenability)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0" name="Google Shape;490;p64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1" name="Google Shape;491;p64"/>
          <p:cNvSpPr txBox="1"/>
          <p:nvPr>
            <p:ph idx="1" type="body"/>
          </p:nvPr>
        </p:nvSpPr>
        <p:spPr>
          <a:xfrm>
            <a:off x="3165575" y="15386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Solution 1: 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making sure to add texting or email options to view the information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2" name="Google Shape;492;p64"/>
          <p:cNvSpPr txBox="1"/>
          <p:nvPr>
            <p:ph idx="1" type="body"/>
          </p:nvPr>
        </p:nvSpPr>
        <p:spPr>
          <a:xfrm>
            <a:off x="6068650" y="15386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Solution 2: 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Adding commands like “skip” while listening to the long vehicle recall text 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5"/>
          <p:cNvSpPr/>
          <p:nvPr/>
        </p:nvSpPr>
        <p:spPr>
          <a:xfrm flipH="1" rot="10800000">
            <a:off x="445950" y="1477345"/>
            <a:ext cx="8252100" cy="213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65"/>
          <p:cNvSpPr txBox="1"/>
          <p:nvPr>
            <p:ph type="title"/>
          </p:nvPr>
        </p:nvSpPr>
        <p:spPr>
          <a:xfrm>
            <a:off x="457200" y="651972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Prototyping: high fidelity VS low fidelity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99" name="Google Shape;499;p65"/>
          <p:cNvSpPr txBox="1"/>
          <p:nvPr>
            <p:ph idx="1" type="body"/>
          </p:nvPr>
        </p:nvSpPr>
        <p:spPr>
          <a:xfrm>
            <a:off x="457200" y="1872693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Keeping the users and their context in mind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65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1" name="Google Shape;501;p65"/>
          <p:cNvSpPr txBox="1"/>
          <p:nvPr>
            <p:ph idx="1" type="body"/>
          </p:nvPr>
        </p:nvSpPr>
        <p:spPr>
          <a:xfrm>
            <a:off x="3165575" y="1872693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Testing with users early (Wizard of Oz, for more contextual fidelity), and then with a functional skill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02" name="Google Shape;50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3000" y="1872700"/>
            <a:ext cx="1713701" cy="1258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3000" y="3244325"/>
            <a:ext cx="1713699" cy="1262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6"/>
          <p:cNvSpPr/>
          <p:nvPr/>
        </p:nvSpPr>
        <p:spPr>
          <a:xfrm flipH="1" rot="10800000">
            <a:off x="445950" y="1477345"/>
            <a:ext cx="8252100" cy="213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66"/>
          <p:cNvSpPr txBox="1"/>
          <p:nvPr>
            <p:ph type="title"/>
          </p:nvPr>
        </p:nvSpPr>
        <p:spPr>
          <a:xfrm>
            <a:off x="457200" y="651972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Prototyping: high fidelity VS low fidelity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510" name="Google Shape;510;p66"/>
          <p:cNvSpPr txBox="1"/>
          <p:nvPr>
            <p:ph idx="1" type="body"/>
          </p:nvPr>
        </p:nvSpPr>
        <p:spPr>
          <a:xfrm>
            <a:off x="457200" y="1872693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Choosing criteria to recruit testing participants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1" name="Google Shape;511;p66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2" name="Google Shape;512;p66"/>
          <p:cNvSpPr/>
          <p:nvPr/>
        </p:nvSpPr>
        <p:spPr>
          <a:xfrm>
            <a:off x="4092425" y="1777125"/>
            <a:ext cx="2787900" cy="2799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3" name="Google Shape;513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4200" y="1834900"/>
            <a:ext cx="2684349" cy="268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7"/>
          <p:cNvSpPr/>
          <p:nvPr/>
        </p:nvSpPr>
        <p:spPr>
          <a:xfrm>
            <a:off x="5994150" y="1541050"/>
            <a:ext cx="2640600" cy="26874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67"/>
          <p:cNvSpPr/>
          <p:nvPr/>
        </p:nvSpPr>
        <p:spPr>
          <a:xfrm flipH="1" rot="10800000">
            <a:off x="445950" y="1067127"/>
            <a:ext cx="8252100" cy="213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67"/>
          <p:cNvSpPr txBox="1"/>
          <p:nvPr>
            <p:ph type="title"/>
          </p:nvPr>
        </p:nvSpPr>
        <p:spPr>
          <a:xfrm>
            <a:off x="457200" y="2417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Testing: RITE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521" name="Google Shape;521;p67"/>
          <p:cNvSpPr txBox="1"/>
          <p:nvPr>
            <p:ph idx="1" type="body"/>
          </p:nvPr>
        </p:nvSpPr>
        <p:spPr>
          <a:xfrm>
            <a:off x="457200" y="14624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Instead of a traditional approach to testing (testing 5-10 users, and then synthesizing 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results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2" name="Google Shape;522;p67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3" name="Google Shape;523;p67"/>
          <p:cNvSpPr txBox="1"/>
          <p:nvPr>
            <p:ph idx="1" type="body"/>
          </p:nvPr>
        </p:nvSpPr>
        <p:spPr>
          <a:xfrm>
            <a:off x="3087450" y="1443100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For rapid iterative testing and evaluation we make quick iterations after each test.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24" name="Google Shape;52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1025" y="1588125"/>
            <a:ext cx="2546850" cy="259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8"/>
          <p:cNvSpPr/>
          <p:nvPr/>
        </p:nvSpPr>
        <p:spPr>
          <a:xfrm flipH="1" rot="10800000">
            <a:off x="445950" y="1067127"/>
            <a:ext cx="8252100" cy="213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8"/>
          <p:cNvSpPr txBox="1"/>
          <p:nvPr>
            <p:ph type="title"/>
          </p:nvPr>
        </p:nvSpPr>
        <p:spPr>
          <a:xfrm>
            <a:off x="457200" y="2417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Testing: RITE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531" name="Google Shape;531;p68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2" name="Google Shape;532;p68"/>
          <p:cNvSpPr txBox="1"/>
          <p:nvPr>
            <p:ph idx="1" type="body"/>
          </p:nvPr>
        </p:nvSpPr>
        <p:spPr>
          <a:xfrm>
            <a:off x="457200" y="143272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Advantages: our team works closely together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(allows quick iterations)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, avoids diminishing returns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3" name="Google Shape;533;p68"/>
          <p:cNvSpPr txBox="1"/>
          <p:nvPr>
            <p:ph idx="1" type="body"/>
          </p:nvPr>
        </p:nvSpPr>
        <p:spPr>
          <a:xfrm>
            <a:off x="3355900" y="143272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Disadvantages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Lack of quantitative data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(to see trends or success rates for one version of the skill) 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534" name="Google Shape;534;p68"/>
          <p:cNvGrpSpPr/>
          <p:nvPr/>
        </p:nvGrpSpPr>
        <p:grpSpPr>
          <a:xfrm>
            <a:off x="6158895" y="1755379"/>
            <a:ext cx="2527905" cy="2150248"/>
            <a:chOff x="6072400" y="1532775"/>
            <a:chExt cx="2673900" cy="2203800"/>
          </a:xfrm>
        </p:grpSpPr>
        <p:sp>
          <p:nvSpPr>
            <p:cNvPr id="535" name="Google Shape;535;p68"/>
            <p:cNvSpPr/>
            <p:nvPr/>
          </p:nvSpPr>
          <p:spPr>
            <a:xfrm>
              <a:off x="6072400" y="1532775"/>
              <a:ext cx="2673900" cy="22038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36" name="Google Shape;536;p6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14338" y="1591027"/>
              <a:ext cx="2590025" cy="208729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9"/>
          <p:cNvSpPr/>
          <p:nvPr/>
        </p:nvSpPr>
        <p:spPr>
          <a:xfrm flipH="1" rot="10800000">
            <a:off x="445950" y="1067127"/>
            <a:ext cx="8252100" cy="213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69"/>
          <p:cNvSpPr txBox="1"/>
          <p:nvPr>
            <p:ph type="title"/>
          </p:nvPr>
        </p:nvSpPr>
        <p:spPr>
          <a:xfrm>
            <a:off x="457200" y="2417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Next Steps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543" name="Google Shape;543;p69"/>
          <p:cNvSpPr txBox="1"/>
          <p:nvPr>
            <p:ph idx="1" type="body"/>
          </p:nvPr>
        </p:nvSpPr>
        <p:spPr>
          <a:xfrm>
            <a:off x="457200" y="14624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Testing for accessibility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- including language variation, “accents”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44" name="Google Shape;544;p69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5" name="Google Shape;545;p69"/>
          <p:cNvSpPr txBox="1"/>
          <p:nvPr>
            <p:ph idx="1" type="body"/>
          </p:nvPr>
        </p:nvSpPr>
        <p:spPr>
          <a:xfrm>
            <a:off x="3165575" y="14624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Quantitative Testing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- tracking success rates with the same version of the skill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46" name="Google Shape;546;p69"/>
          <p:cNvSpPr txBox="1"/>
          <p:nvPr>
            <p:ph idx="1" type="body"/>
          </p:nvPr>
        </p:nvSpPr>
        <p:spPr>
          <a:xfrm>
            <a:off x="6068650" y="1462475"/>
            <a:ext cx="264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Post-release testing </a:t>
            </a: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- higher contextual fidelity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0"/>
          <p:cNvSpPr/>
          <p:nvPr/>
        </p:nvSpPr>
        <p:spPr>
          <a:xfrm flipH="1" rot="10800000">
            <a:off x="445950" y="1067127"/>
            <a:ext cx="8252100" cy="213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70"/>
          <p:cNvSpPr txBox="1"/>
          <p:nvPr>
            <p:ph type="title"/>
          </p:nvPr>
        </p:nvSpPr>
        <p:spPr>
          <a:xfrm>
            <a:off x="457200" y="241754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Want to learn more?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553" name="Google Shape;553;p70"/>
          <p:cNvSpPr txBox="1"/>
          <p:nvPr>
            <p:ph idx="1" type="body"/>
          </p:nvPr>
        </p:nvSpPr>
        <p:spPr>
          <a:xfrm>
            <a:off x="1897513" y="1462475"/>
            <a:ext cx="2445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Twitter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@MrPascalChahine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@AinsleyBernard2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@LisaUXStories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@zackworkaccount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4" name="Google Shape;554;p70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5" name="Google Shape;555;p70"/>
          <p:cNvSpPr txBox="1"/>
          <p:nvPr>
            <p:ph idx="1" type="body"/>
          </p:nvPr>
        </p:nvSpPr>
        <p:spPr>
          <a:xfrm>
            <a:off x="4605904" y="1462475"/>
            <a:ext cx="3576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GitHub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Alexa Transport Canada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TBS Alexa PoC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2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Bonus: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Funny Alexa Videos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6" name="Google Shape;566;p72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creen Clipping" id="567" name="Google Shape;567;p7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9622"/>
            <a:ext cx="4038600" cy="21888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Clipping" id="568" name="Google Shape;568;p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7200" y="3682242"/>
            <a:ext cx="3142692" cy="5217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e’re putting Alexa in more stuff now… But let’s just say not everything makes the cut.&#10;&#10;https://amzn.to/2BgOhGX" id="569" name="Google Shape;569;p72" title="Not Everything Makes the Cut – Amazon Super Bowl LIII Commercial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48200" y="1419625"/>
            <a:ext cx="4038600" cy="21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7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48197" y="3682248"/>
            <a:ext cx="4254371" cy="4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type="title"/>
          </p:nvPr>
        </p:nvSpPr>
        <p:spPr>
          <a:xfrm>
            <a:off x="457200" y="205975"/>
            <a:ext cx="82296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Alexa Skills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38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38"/>
          <p:cNvSpPr txBox="1"/>
          <p:nvPr>
            <p:ph idx="1" type="body"/>
          </p:nvPr>
        </p:nvSpPr>
        <p:spPr>
          <a:xfrm>
            <a:off x="356225" y="952275"/>
            <a:ext cx="4515900" cy="3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Roboto"/>
              <a:buChar char="•"/>
            </a:pP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Alexa is good at weather updates </a:t>
            </a:r>
            <a:br>
              <a:rPr baseline="30000" lang="en">
                <a:latin typeface="Roboto"/>
                <a:ea typeface="Roboto"/>
                <a:cs typeface="Roboto"/>
                <a:sym typeface="Roboto"/>
              </a:rPr>
            </a:b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and play music</a:t>
            </a:r>
            <a:endParaRPr baseline="300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1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Char char="•"/>
            </a:pP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Alexa comes with its own app store</a:t>
            </a:r>
            <a:endParaRPr baseline="30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1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Char char="•"/>
            </a:pP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Alexa apps are called Skills</a:t>
            </a:r>
            <a:endParaRPr baseline="30000"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1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Char char="•"/>
            </a:pPr>
            <a:r>
              <a:rPr baseline="30000" lang="en">
                <a:latin typeface="Roboto"/>
                <a:ea typeface="Roboto"/>
                <a:cs typeface="Roboto"/>
                <a:sym typeface="Roboto"/>
              </a:rPr>
              <a:t>And there are more than 40,000 Skills</a:t>
            </a:r>
            <a:endParaRPr baseline="30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Clipping" id="235" name="Google Shape;235;p3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969" l="0" r="43873" t="0"/>
          <a:stretch/>
        </p:blipFill>
        <p:spPr>
          <a:xfrm>
            <a:off x="4543777" y="454400"/>
            <a:ext cx="4299300" cy="4037100"/>
          </a:xfrm>
          <a:prstGeom prst="rect">
            <a:avLst/>
          </a:prstGeom>
          <a:noFill/>
          <a:ln cap="flat" cmpd="sng" w="9525">
            <a:solidFill>
              <a:srgbClr val="00B0F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/>
          <p:nvPr>
            <p:ph type="title"/>
          </p:nvPr>
        </p:nvSpPr>
        <p:spPr>
          <a:xfrm>
            <a:off x="457200" y="205979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TBS #Alexa-Skills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" name="Google Shape;241;p39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2" name="Google Shape;242;p39"/>
          <p:cNvSpPr txBox="1"/>
          <p:nvPr>
            <p:ph idx="1" type="body"/>
          </p:nvPr>
        </p:nvSpPr>
        <p:spPr>
          <a:xfrm>
            <a:off x="457200" y="1077517"/>
            <a:ext cx="8229600" cy="3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Roboto"/>
              <a:buChar char="•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OneGC organized a 2-week challenge in July 2018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Roboto"/>
              <a:buChar char="•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Bring together the private and public sector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Font typeface="Roboto"/>
              <a:buChar char="•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Design &amp; develop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proof-of-concepts of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voice-enabled government services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Font typeface="Roboto"/>
              <a:buChar char="•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Learn and share our experience with departments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/>
          <p:nvPr>
            <p:ph type="title"/>
          </p:nvPr>
        </p:nvSpPr>
        <p:spPr>
          <a:xfrm>
            <a:off x="457200" y="276525"/>
            <a:ext cx="84963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Roboto"/>
                <a:ea typeface="Roboto"/>
                <a:cs typeface="Roboto"/>
                <a:sym typeface="Roboto"/>
              </a:rPr>
              <a:t>Thank you </a:t>
            </a:r>
            <a:r>
              <a:rPr b="1" lang="en" sz="3500">
                <a:latin typeface="Roboto"/>
                <a:ea typeface="Roboto"/>
                <a:cs typeface="Roboto"/>
                <a:sym typeface="Roboto"/>
              </a:rPr>
              <a:t>Amazon!</a:t>
            </a:r>
            <a:br>
              <a:rPr b="1" lang="en">
                <a:latin typeface="Roboto"/>
                <a:ea typeface="Roboto"/>
                <a:cs typeface="Roboto"/>
                <a:sym typeface="Roboto"/>
              </a:rPr>
            </a:b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For the 2 full days of seminars on AWS Cloud and Alexa-Skills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Clipping" id="249" name="Google Shape;249;p40">
            <a:hlinkClick r:id="rId3"/>
          </p:cNvPr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6148" y="1148463"/>
            <a:ext cx="5051700" cy="3516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0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creen Clipping" id="251" name="Google Shape;251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8260" y="2112998"/>
            <a:ext cx="6354187" cy="2320323"/>
          </a:xfrm>
          <a:prstGeom prst="rect">
            <a:avLst/>
          </a:prstGeom>
          <a:noFill/>
          <a:ln cap="flat" cmpd="sng" w="9525">
            <a:solidFill>
              <a:srgbClr val="00B0F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1"/>
          <p:cNvSpPr txBox="1"/>
          <p:nvPr>
            <p:ph type="title"/>
          </p:nvPr>
        </p:nvSpPr>
        <p:spPr>
          <a:xfrm>
            <a:off x="457200" y="205979"/>
            <a:ext cx="82296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#TBS #Alexa-Skills #Win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41"/>
          <p:cNvSpPr txBox="1"/>
          <p:nvPr>
            <p:ph idx="12" type="sldNum"/>
          </p:nvPr>
        </p:nvSpPr>
        <p:spPr>
          <a:xfrm>
            <a:off x="457201" y="4767263"/>
            <a:ext cx="98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41"/>
          <p:cNvSpPr txBox="1"/>
          <p:nvPr>
            <p:ph idx="1" type="body"/>
          </p:nvPr>
        </p:nvSpPr>
        <p:spPr>
          <a:xfrm>
            <a:off x="457200" y="1077517"/>
            <a:ext cx="8229600" cy="3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Roboto"/>
              <a:buChar char="•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6 developers from 4 departments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47650" lvl="1" marL="742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Transport Canada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47650" lvl="1" marL="742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Health Canada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47650" lvl="1" marL="742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Canada Revenue Agency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47650" lvl="1" marL="742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Innovation, Science and Economic Development Canada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600"/>
              <a:buFont typeface="Roboto"/>
              <a:buChar char="•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earned to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47650" lvl="1" marL="742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Design engaging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conversations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47650" lvl="1" marL="742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Prepare and clean the data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47650" lvl="1" marL="742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Code and deploy Alexa-Skills on Amazon AWS Cloud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47650" lvl="1" marL="742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•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All in the Open using GitHub, Twitter and YouTube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TBS Public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Announcement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(roll the video)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Clipping" id="264" name="Google Shape;264;p42">
            <a:hlinkClick r:id="rId3"/>
          </p:cNvPr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0100" y="945346"/>
            <a:ext cx="3538800" cy="247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2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The Government of Canada is taking action to enhance client experiences by embracing new methods and tools to improve how it designs, builds and delivers its services to Canadians.&#10;&#10;This video is also available in French: https://youtu.be/x9rNrYbTwIk&#10;Transcript: https://www.canada.ca/en/treasury-board-secretariat/corporate/news/innovating-using-voice-technology-vehicle-recalls.html" id="266" name="Google Shape;266;p42" title="Innovating using voice technology - vehicle recalls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84700" y="13757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Clipping" id="271" name="Google Shape;271;p4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0854" y="1077913"/>
            <a:ext cx="7342291" cy="3516312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3"/>
          <p:cNvSpPr txBox="1"/>
          <p:nvPr>
            <p:ph type="title"/>
          </p:nvPr>
        </p:nvSpPr>
        <p:spPr>
          <a:xfrm>
            <a:off x="457200" y="205979"/>
            <a:ext cx="8229600" cy="7393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Transport Canada: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Sequence Diagram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43"/>
          <p:cNvSpPr txBox="1"/>
          <p:nvPr>
            <p:ph idx="12" type="sldNum"/>
          </p:nvPr>
        </p:nvSpPr>
        <p:spPr>
          <a:xfrm>
            <a:off x="457201" y="4767263"/>
            <a:ext cx="982663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4" name="Google Shape;274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8532" y="2391730"/>
            <a:ext cx="613600" cy="648072"/>
          </a:xfrm>
          <a:prstGeom prst="rect">
            <a:avLst/>
          </a:prstGeom>
          <a:noFill/>
          <a:ln cap="flat" cmpd="sng" w="9525">
            <a:solidFill>
              <a:srgbClr val="00B0F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5" name="Google Shape;275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16116" y="2256152"/>
            <a:ext cx="756084" cy="1015988"/>
          </a:xfrm>
          <a:prstGeom prst="rect">
            <a:avLst/>
          </a:prstGeom>
          <a:noFill/>
          <a:ln cap="flat" cmpd="sng" w="9525">
            <a:solidFill>
              <a:srgbClr val="00B0F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Screen Clipping" id="276" name="Google Shape;276;p43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24784" t="0"/>
          <a:stretch/>
        </p:blipFill>
        <p:spPr>
          <a:xfrm>
            <a:off x="6588224" y="2880320"/>
            <a:ext cx="1980220" cy="2247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3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092D2"/>
      </a:accent1>
      <a:accent2>
        <a:srgbClr val="16629B"/>
      </a:accent2>
      <a:accent3>
        <a:srgbClr val="73B632"/>
      </a:accent3>
      <a:accent4>
        <a:srgbClr val="991324"/>
      </a:accent4>
      <a:accent5>
        <a:srgbClr val="441A66"/>
      </a:accent5>
      <a:accent6>
        <a:srgbClr val="E47623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